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76" r:id="rId3"/>
    <p:sldId id="257" r:id="rId4"/>
    <p:sldId id="258" r:id="rId5"/>
    <p:sldId id="259" r:id="rId6"/>
    <p:sldId id="260" r:id="rId7"/>
    <p:sldId id="268" r:id="rId8"/>
    <p:sldId id="269" r:id="rId9"/>
    <p:sldId id="271" r:id="rId10"/>
    <p:sldId id="272" r:id="rId11"/>
    <p:sldId id="273" r:id="rId12"/>
    <p:sldId id="274" r:id="rId13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ui%20Caldeira\Desktop\Solarthermal_v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ui%20Caldeira\Desktop\Solarthermal_v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13844721102299"/>
          <c:y val="4.9840428044180859E-2"/>
          <c:w val="0.84003883923526301"/>
          <c:h val="0.8158514802145963"/>
        </c:manualLayout>
      </c:layout>
      <c:lineChart>
        <c:grouping val="standard"/>
        <c:varyColors val="0"/>
        <c:ser>
          <c:idx val="1"/>
          <c:order val="1"/>
          <c:tx>
            <c:strRef>
              <c:f>'Annual Home'!$D$1</c:f>
              <c:strCache>
                <c:ptCount val="1"/>
                <c:pt idx="0">
                  <c:v>System Output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'Annual Home'!$A$2:$A$13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'Annual Home'!$D$2:$D$13</c:f>
              <c:numCache>
                <c:formatCode>0.00</c:formatCode>
                <c:ptCount val="12"/>
                <c:pt idx="0">
                  <c:v>72.520470630179616</c:v>
                </c:pt>
                <c:pt idx="1">
                  <c:v>64.629263496354909</c:v>
                </c:pt>
                <c:pt idx="2">
                  <c:v>113.48750950291776</c:v>
                </c:pt>
                <c:pt idx="3">
                  <c:v>155.64619284052466</c:v>
                </c:pt>
                <c:pt idx="4">
                  <c:v>161.65298632341276</c:v>
                </c:pt>
                <c:pt idx="5">
                  <c:v>240.56930724903441</c:v>
                </c:pt>
                <c:pt idx="6">
                  <c:v>243.11936049894265</c:v>
                </c:pt>
                <c:pt idx="7">
                  <c:v>201.58314662330838</c:v>
                </c:pt>
                <c:pt idx="8">
                  <c:v>144.5805577689091</c:v>
                </c:pt>
                <c:pt idx="9">
                  <c:v>113.303435634824</c:v>
                </c:pt>
                <c:pt idx="10">
                  <c:v>67.785157839086438</c:v>
                </c:pt>
                <c:pt idx="11">
                  <c:v>47.08523447607795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32C-45E7-8DE7-A2F517F90D39}"/>
            </c:ext>
          </c:extLst>
        </c:ser>
        <c:ser>
          <c:idx val="2"/>
          <c:order val="2"/>
          <c:tx>
            <c:strRef>
              <c:f>'Annual Home'!$B$1</c:f>
              <c:strCache>
                <c:ptCount val="1"/>
                <c:pt idx="0">
                  <c:v>Irradiance</c:v>
                </c:pt>
              </c:strCache>
            </c:strRef>
          </c:tx>
          <c:spPr>
            <a:ln w="22225" cap="rnd" cmpd="sng" algn="ctr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'Annual Home'!$A$2:$A$13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'Annual Home'!$B$17:$B$28</c:f>
              <c:numCache>
                <c:formatCode>General</c:formatCode>
                <c:ptCount val="12"/>
                <c:pt idx="0">
                  <c:v>104.88123999999999</c:v>
                </c:pt>
                <c:pt idx="1">
                  <c:v>124.60717999999999</c:v>
                </c:pt>
                <c:pt idx="2">
                  <c:v>218.80736000000005</c:v>
                </c:pt>
                <c:pt idx="3">
                  <c:v>300.09057999999993</c:v>
                </c:pt>
                <c:pt idx="4">
                  <c:v>311.67185999999992</c:v>
                </c:pt>
                <c:pt idx="5">
                  <c:v>463.82491999999991</c:v>
                </c:pt>
                <c:pt idx="6">
                  <c:v>468.74150000000003</c:v>
                </c:pt>
                <c:pt idx="7">
                  <c:v>388.65841999999998</c:v>
                </c:pt>
                <c:pt idx="8">
                  <c:v>278.75569999999993</c:v>
                </c:pt>
                <c:pt idx="9">
                  <c:v>218.45246000000003</c:v>
                </c:pt>
                <c:pt idx="10">
                  <c:v>130.69183999999998</c:v>
                </c:pt>
                <c:pt idx="11">
                  <c:v>90.78176000000002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2C-45E7-8DE7-A2F517F90D39}"/>
            </c:ext>
          </c:extLst>
        </c:ser>
        <c:ser>
          <c:idx val="0"/>
          <c:order val="0"/>
          <c:tx>
            <c:strRef>
              <c:f>'Annual Home'!$C$1</c:f>
              <c:strCache>
                <c:ptCount val="1"/>
                <c:pt idx="0">
                  <c:v>Demand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'Annual Home'!$A$2:$A$13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'Annual Home'!$C$2:$C$13</c:f>
              <c:numCache>
                <c:formatCode>0.00</c:formatCode>
                <c:ptCount val="12"/>
                <c:pt idx="0">
                  <c:v>202.61414000000005</c:v>
                </c:pt>
                <c:pt idx="1">
                  <c:v>183.00632000000004</c:v>
                </c:pt>
                <c:pt idx="2">
                  <c:v>194.77094</c:v>
                </c:pt>
                <c:pt idx="3">
                  <c:v>176.47019999999992</c:v>
                </c:pt>
                <c:pt idx="4">
                  <c:v>182.35253999999992</c:v>
                </c:pt>
                <c:pt idx="5">
                  <c:v>169.93429999999995</c:v>
                </c:pt>
                <c:pt idx="6">
                  <c:v>162.09125</c:v>
                </c:pt>
                <c:pt idx="7">
                  <c:v>162.09125</c:v>
                </c:pt>
                <c:pt idx="8">
                  <c:v>162.09121999999996</c:v>
                </c:pt>
                <c:pt idx="9">
                  <c:v>182.35253999999992</c:v>
                </c:pt>
                <c:pt idx="10">
                  <c:v>176.47019999999992</c:v>
                </c:pt>
                <c:pt idx="11">
                  <c:v>189.54213999999999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32C-45E7-8DE7-A2F517F90D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2089036543"/>
        <c:axId val="2077617583"/>
      </c:lineChart>
      <c:catAx>
        <c:axId val="2089036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2077617583"/>
        <c:crosses val="autoZero"/>
        <c:auto val="1"/>
        <c:lblAlgn val="ctr"/>
        <c:lblOffset val="100"/>
        <c:noMultiLvlLbl val="0"/>
      </c:catAx>
      <c:valAx>
        <c:axId val="207761758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kWh/H</a:t>
                </a:r>
              </a:p>
            </c:rich>
          </c:tx>
          <c:layout>
            <c:manualLayout>
              <c:xMode val="edge"/>
              <c:yMode val="edge"/>
              <c:x val="3.7320599541841616E-3"/>
              <c:y val="2.965016105408148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2089036543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60941609059929"/>
          <c:y val="4.9840428044180859E-2"/>
          <c:w val="0.77353301220885595"/>
          <c:h val="0.8186792542405068"/>
        </c:manualLayout>
      </c:layout>
      <c:lineChart>
        <c:grouping val="standard"/>
        <c:varyColors val="0"/>
        <c:ser>
          <c:idx val="1"/>
          <c:order val="1"/>
          <c:tx>
            <c:strRef>
              <c:f>'Annual Hotel'!$D$1</c:f>
              <c:strCache>
                <c:ptCount val="1"/>
                <c:pt idx="0">
                  <c:v>System Output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'Annual Home'!$A$2:$A$13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'Annual Hotel'!$D$2:$D$13</c:f>
              <c:numCache>
                <c:formatCode>0.00</c:formatCode>
                <c:ptCount val="12"/>
                <c:pt idx="0">
                  <c:v>15417.542279999998</c:v>
                </c:pt>
                <c:pt idx="1">
                  <c:v>18317.255459999997</c:v>
                </c:pt>
                <c:pt idx="2">
                  <c:v>32164.681920000006</c:v>
                </c:pt>
                <c:pt idx="3">
                  <c:v>44113.315259999988</c:v>
                </c:pt>
                <c:pt idx="4">
                  <c:v>45815.763419999988</c:v>
                </c:pt>
                <c:pt idx="5">
                  <c:v>68182.263239999986</c:v>
                </c:pt>
                <c:pt idx="6">
                  <c:v>68905.000500000009</c:v>
                </c:pt>
                <c:pt idx="7">
                  <c:v>57132.78774</c:v>
                </c:pt>
                <c:pt idx="8">
                  <c:v>40977.087899999991</c:v>
                </c:pt>
                <c:pt idx="9">
                  <c:v>32112.511620000005</c:v>
                </c:pt>
                <c:pt idx="10">
                  <c:v>19211.70048</c:v>
                </c:pt>
                <c:pt idx="11">
                  <c:v>13344.918720000003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885-4571-8754-0F1B31C5CF2B}"/>
            </c:ext>
          </c:extLst>
        </c:ser>
        <c:ser>
          <c:idx val="2"/>
          <c:order val="2"/>
          <c:tx>
            <c:strRef>
              <c:f>'Annual Hotel'!$B$1</c:f>
              <c:strCache>
                <c:ptCount val="1"/>
                <c:pt idx="0">
                  <c:v>Irradiance</c:v>
                </c:pt>
              </c:strCache>
            </c:strRef>
          </c:tx>
          <c:spPr>
            <a:ln w="22225" cap="rnd" cmpd="sng" algn="ctr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'Annual Home'!$A$2:$A$13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'Annual Hotel'!$B$17:$B$28</c:f>
              <c:numCache>
                <c:formatCode>General</c:formatCode>
                <c:ptCount val="12"/>
                <c:pt idx="0">
                  <c:v>30835.084559999996</c:v>
                </c:pt>
                <c:pt idx="1">
                  <c:v>36634.510919999993</c:v>
                </c:pt>
                <c:pt idx="2">
                  <c:v>64329.363840000013</c:v>
                </c:pt>
                <c:pt idx="3">
                  <c:v>88226.630519999977</c:v>
                </c:pt>
                <c:pt idx="4">
                  <c:v>91631.526839999977</c:v>
                </c:pt>
                <c:pt idx="5">
                  <c:v>136364.52647999997</c:v>
                </c:pt>
                <c:pt idx="6">
                  <c:v>137810.00100000002</c:v>
                </c:pt>
                <c:pt idx="7">
                  <c:v>114265.57548</c:v>
                </c:pt>
                <c:pt idx="8">
                  <c:v>81954.175799999983</c:v>
                </c:pt>
                <c:pt idx="9">
                  <c:v>64225.02324000001</c:v>
                </c:pt>
                <c:pt idx="10">
                  <c:v>38423.400959999999</c:v>
                </c:pt>
                <c:pt idx="11">
                  <c:v>26689.837440000007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885-4571-8754-0F1B31C5CF2B}"/>
            </c:ext>
          </c:extLst>
        </c:ser>
        <c:ser>
          <c:idx val="0"/>
          <c:order val="0"/>
          <c:tx>
            <c:strRef>
              <c:f>'Annual Hotel'!$C$1</c:f>
              <c:strCache>
                <c:ptCount val="1"/>
                <c:pt idx="0">
                  <c:v>Demand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'Annual Home'!$A$2:$A$13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'Annual Hotel'!$C$2:$C$13</c:f>
              <c:numCache>
                <c:formatCode>0.00</c:formatCode>
                <c:ptCount val="12"/>
                <c:pt idx="0">
                  <c:v>63304.72</c:v>
                </c:pt>
                <c:pt idx="1">
                  <c:v>57178.46</c:v>
                </c:pt>
                <c:pt idx="2">
                  <c:v>60854.2</c:v>
                </c:pt>
                <c:pt idx="3">
                  <c:v>55136.32</c:v>
                </c:pt>
                <c:pt idx="4">
                  <c:v>56974.19</c:v>
                </c:pt>
                <c:pt idx="5">
                  <c:v>53094.239999999998</c:v>
                </c:pt>
                <c:pt idx="6">
                  <c:v>50643.76</c:v>
                </c:pt>
                <c:pt idx="7">
                  <c:v>50643.76</c:v>
                </c:pt>
                <c:pt idx="8">
                  <c:v>50643.76</c:v>
                </c:pt>
                <c:pt idx="9">
                  <c:v>56974.19</c:v>
                </c:pt>
                <c:pt idx="10">
                  <c:v>55136.32</c:v>
                </c:pt>
                <c:pt idx="11">
                  <c:v>59220.51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885-4571-8754-0F1B31C5CF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2089036543"/>
        <c:axId val="2077617583"/>
      </c:lineChart>
      <c:catAx>
        <c:axId val="2089036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2077617583"/>
        <c:crosses val="autoZero"/>
        <c:auto val="1"/>
        <c:lblAlgn val="ctr"/>
        <c:lblOffset val="100"/>
        <c:noMultiLvlLbl val="0"/>
      </c:catAx>
      <c:valAx>
        <c:axId val="207761758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dirty="0"/>
                  <a:t>kWh</a:t>
                </a:r>
              </a:p>
            </c:rich>
          </c:tx>
          <c:layout>
            <c:manualLayout>
              <c:xMode val="edge"/>
              <c:yMode val="edge"/>
              <c:x val="2.0189550774238327E-2"/>
              <c:y val="4.004212304419177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2089036543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5.svg"/><Relationship Id="rId1" Type="http://schemas.openxmlformats.org/officeDocument/2006/relationships/image" Target="../media/image12.png"/><Relationship Id="rId6" Type="http://schemas.openxmlformats.org/officeDocument/2006/relationships/image" Target="../media/image9.svg"/><Relationship Id="rId5" Type="http://schemas.openxmlformats.org/officeDocument/2006/relationships/image" Target="../media/image1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543BFE-5205-41CC-81DA-DF7FDC45345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802D038-DF0F-40A8-BDE0-6F02DC3B07A9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Solar thermal collector </a:t>
          </a:r>
        </a:p>
      </dgm:t>
    </dgm:pt>
    <dgm:pt modelId="{7313CF3A-EBDE-4343-84A8-7CE5BDE1E76E}" type="parTrans" cxnId="{EF72C4BF-FC2B-4CCE-B655-6483326866A9}">
      <dgm:prSet/>
      <dgm:spPr/>
      <dgm:t>
        <a:bodyPr/>
        <a:lstStyle/>
        <a:p>
          <a:endParaRPr lang="en-US"/>
        </a:p>
      </dgm:t>
    </dgm:pt>
    <dgm:pt modelId="{0D0EAD23-44C8-471F-9AEC-BA8C802A319D}" type="sibTrans" cxnId="{EF72C4BF-FC2B-4CCE-B655-6483326866A9}">
      <dgm:prSet/>
      <dgm:spPr/>
      <dgm:t>
        <a:bodyPr/>
        <a:lstStyle/>
        <a:p>
          <a:endParaRPr lang="en-US"/>
        </a:p>
      </dgm:t>
    </dgm:pt>
    <dgm:pt modelId="{D3C26F17-F389-481E-9D39-981685491A33}">
      <dgm:prSet custT="1"/>
      <dgm:spPr/>
      <dgm:t>
        <a:bodyPr/>
        <a:lstStyle/>
        <a:p>
          <a:r>
            <a:rPr lang="en-US" sz="1800" dirty="0"/>
            <a:t>Storage tank </a:t>
          </a:r>
        </a:p>
      </dgm:t>
    </dgm:pt>
    <dgm:pt modelId="{946AE652-7115-4FC7-BBC1-0DDB31E70C7E}" type="parTrans" cxnId="{BE3E5A2A-F68B-481D-9192-4F9DDFE46F9B}">
      <dgm:prSet/>
      <dgm:spPr/>
      <dgm:t>
        <a:bodyPr/>
        <a:lstStyle/>
        <a:p>
          <a:endParaRPr lang="en-US"/>
        </a:p>
      </dgm:t>
    </dgm:pt>
    <dgm:pt modelId="{9ADC8023-9EE4-415A-9D58-EAC9DB617A3F}" type="sibTrans" cxnId="{BE3E5A2A-F68B-481D-9192-4F9DDFE46F9B}">
      <dgm:prSet/>
      <dgm:spPr/>
      <dgm:t>
        <a:bodyPr/>
        <a:lstStyle/>
        <a:p>
          <a:endParaRPr lang="en-US"/>
        </a:p>
      </dgm:t>
    </dgm:pt>
    <dgm:pt modelId="{C90D358A-4236-4CA9-B772-8F44060B360A}">
      <dgm:prSet custT="1"/>
      <dgm:spPr/>
      <dgm:t>
        <a:bodyPr/>
        <a:lstStyle/>
        <a:p>
          <a:r>
            <a:rPr lang="en-US" sz="1800" dirty="0"/>
            <a:t>Circulation loop</a:t>
          </a:r>
        </a:p>
      </dgm:t>
    </dgm:pt>
    <dgm:pt modelId="{6047E35D-B218-4527-B0FC-CCF629BCC214}" type="parTrans" cxnId="{C96D388C-19DF-426D-BA5E-EC85127B66D7}">
      <dgm:prSet/>
      <dgm:spPr/>
      <dgm:t>
        <a:bodyPr/>
        <a:lstStyle/>
        <a:p>
          <a:endParaRPr lang="en-US"/>
        </a:p>
      </dgm:t>
    </dgm:pt>
    <dgm:pt modelId="{9373EDCE-2B67-4805-9AEA-208FAAD01B0A}" type="sibTrans" cxnId="{C96D388C-19DF-426D-BA5E-EC85127B66D7}">
      <dgm:prSet/>
      <dgm:spPr/>
      <dgm:t>
        <a:bodyPr/>
        <a:lstStyle/>
        <a:p>
          <a:endParaRPr lang="en-US"/>
        </a:p>
      </dgm:t>
    </dgm:pt>
    <dgm:pt modelId="{B93F7DE7-EC15-4136-8E6C-AD0A7CC406ED}">
      <dgm:prSet custT="1"/>
      <dgm:spPr/>
      <dgm:t>
        <a:bodyPr/>
        <a:lstStyle/>
        <a:p>
          <a:pPr algn="just"/>
          <a:r>
            <a:rPr lang="en-US" sz="1600" dirty="0"/>
            <a:t>Even the simplest type will allow a household access to hot water. If we choose to have a state-of-the-art system, it will incorporate features such as selective surface absorbers or anti-reflective glazing in order to achieve higher overall efficiencies.</a:t>
          </a:r>
        </a:p>
      </dgm:t>
    </dgm:pt>
    <dgm:pt modelId="{81A7EE0D-0570-4668-B9CA-FE852D31BF60}" type="parTrans" cxnId="{5F37EFBE-E7AC-4D7B-8620-CEF62611D1DE}">
      <dgm:prSet/>
      <dgm:spPr/>
      <dgm:t>
        <a:bodyPr/>
        <a:lstStyle/>
        <a:p>
          <a:endParaRPr lang="en-US"/>
        </a:p>
      </dgm:t>
    </dgm:pt>
    <dgm:pt modelId="{00CDB815-9E85-41AB-98FC-EDFF41DD0A29}" type="sibTrans" cxnId="{5F37EFBE-E7AC-4D7B-8620-CEF62611D1DE}">
      <dgm:prSet/>
      <dgm:spPr/>
      <dgm:t>
        <a:bodyPr/>
        <a:lstStyle/>
        <a:p>
          <a:endParaRPr lang="en-US"/>
        </a:p>
      </dgm:t>
    </dgm:pt>
    <dgm:pt modelId="{85EF18A3-DFC5-45FF-A565-4BB91E777CB6}" type="pres">
      <dgm:prSet presAssocID="{A0543BFE-5205-41CC-81DA-DF7FDC45345C}" presName="root" presStyleCnt="0">
        <dgm:presLayoutVars>
          <dgm:dir/>
          <dgm:resizeHandles val="exact"/>
        </dgm:presLayoutVars>
      </dgm:prSet>
      <dgm:spPr/>
    </dgm:pt>
    <dgm:pt modelId="{6BFD214A-C5FD-4229-8B72-4112C24D1A00}" type="pres">
      <dgm:prSet presAssocID="{A802D038-DF0F-40A8-BDE0-6F02DC3B07A9}" presName="compNode" presStyleCnt="0"/>
      <dgm:spPr/>
    </dgm:pt>
    <dgm:pt modelId="{08DDD8E1-9B86-4F20-849E-0DD592A9470E}" type="pres">
      <dgm:prSet presAssocID="{A802D038-DF0F-40A8-BDE0-6F02DC3B07A9}" presName="bgRect" presStyleLbl="bgShp" presStyleIdx="0" presStyleCnt="4"/>
      <dgm:spPr/>
    </dgm:pt>
    <dgm:pt modelId="{2B23DC10-C58D-47CA-9C58-22DE9490AF12}" type="pres">
      <dgm:prSet presAssocID="{A802D038-DF0F-40A8-BDE0-6F02DC3B07A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n"/>
        </a:ext>
      </dgm:extLst>
    </dgm:pt>
    <dgm:pt modelId="{AA1E5886-11D8-4B44-8C9F-4A1BB2029174}" type="pres">
      <dgm:prSet presAssocID="{A802D038-DF0F-40A8-BDE0-6F02DC3B07A9}" presName="spaceRect" presStyleCnt="0"/>
      <dgm:spPr/>
    </dgm:pt>
    <dgm:pt modelId="{C181675D-F369-4317-A80D-C125CC09914C}" type="pres">
      <dgm:prSet presAssocID="{A802D038-DF0F-40A8-BDE0-6F02DC3B07A9}" presName="parTx" presStyleLbl="revTx" presStyleIdx="0" presStyleCnt="4">
        <dgm:presLayoutVars>
          <dgm:chMax val="0"/>
          <dgm:chPref val="0"/>
        </dgm:presLayoutVars>
      </dgm:prSet>
      <dgm:spPr/>
    </dgm:pt>
    <dgm:pt modelId="{FBA22B4F-4B66-491B-8796-351E6B7CBF30}" type="pres">
      <dgm:prSet presAssocID="{0D0EAD23-44C8-471F-9AEC-BA8C802A319D}" presName="sibTrans" presStyleCnt="0"/>
      <dgm:spPr/>
    </dgm:pt>
    <dgm:pt modelId="{23DDD841-4C14-44F7-BC1F-4723B8534020}" type="pres">
      <dgm:prSet presAssocID="{D3C26F17-F389-481E-9D39-981685491A33}" presName="compNode" presStyleCnt="0"/>
      <dgm:spPr/>
    </dgm:pt>
    <dgm:pt modelId="{9FBDFA9A-B493-4A44-B426-E2C33765CD10}" type="pres">
      <dgm:prSet presAssocID="{D3C26F17-F389-481E-9D39-981685491A33}" presName="bgRect" presStyleLbl="bgShp" presStyleIdx="1" presStyleCnt="4" custLinFactNeighborX="674"/>
      <dgm:spPr/>
    </dgm:pt>
    <dgm:pt modelId="{80BE2AC8-EAF0-40E0-9408-039EB8ACD8A0}" type="pres">
      <dgm:prSet presAssocID="{D3C26F17-F389-481E-9D39-981685491A3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x"/>
        </a:ext>
      </dgm:extLst>
    </dgm:pt>
    <dgm:pt modelId="{C4BEDE11-0613-4550-AC4A-F483B0876574}" type="pres">
      <dgm:prSet presAssocID="{D3C26F17-F389-481E-9D39-981685491A33}" presName="spaceRect" presStyleCnt="0"/>
      <dgm:spPr/>
    </dgm:pt>
    <dgm:pt modelId="{10254DCE-683E-4CCF-BBC4-23E853822F63}" type="pres">
      <dgm:prSet presAssocID="{D3C26F17-F389-481E-9D39-981685491A33}" presName="parTx" presStyleLbl="revTx" presStyleIdx="1" presStyleCnt="4">
        <dgm:presLayoutVars>
          <dgm:chMax val="0"/>
          <dgm:chPref val="0"/>
        </dgm:presLayoutVars>
      </dgm:prSet>
      <dgm:spPr/>
    </dgm:pt>
    <dgm:pt modelId="{6050CFB4-58BA-40DC-B659-7866DF776522}" type="pres">
      <dgm:prSet presAssocID="{9ADC8023-9EE4-415A-9D58-EAC9DB617A3F}" presName="sibTrans" presStyleCnt="0"/>
      <dgm:spPr/>
    </dgm:pt>
    <dgm:pt modelId="{FE102D02-F7DA-4A98-8357-DF21C6C1A1FB}" type="pres">
      <dgm:prSet presAssocID="{C90D358A-4236-4CA9-B772-8F44060B360A}" presName="compNode" presStyleCnt="0"/>
      <dgm:spPr/>
    </dgm:pt>
    <dgm:pt modelId="{57CD1EA5-0A53-4C57-9B3C-D66525FEE0C1}" type="pres">
      <dgm:prSet presAssocID="{C90D358A-4236-4CA9-B772-8F44060B360A}" presName="bgRect" presStyleLbl="bgShp" presStyleIdx="2" presStyleCnt="4"/>
      <dgm:spPr/>
    </dgm:pt>
    <dgm:pt modelId="{039D188D-89A3-46B0-B6C6-11B886873554}" type="pres">
      <dgm:prSet presAssocID="{C90D358A-4236-4CA9-B772-8F44060B360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ne Arrow: Straight"/>
        </a:ext>
      </dgm:extLst>
    </dgm:pt>
    <dgm:pt modelId="{F13A8775-57BA-4583-AEE4-DC67EB6406CC}" type="pres">
      <dgm:prSet presAssocID="{C90D358A-4236-4CA9-B772-8F44060B360A}" presName="spaceRect" presStyleCnt="0"/>
      <dgm:spPr/>
    </dgm:pt>
    <dgm:pt modelId="{DC01EA64-C5F2-44E5-9572-CAEE1603215F}" type="pres">
      <dgm:prSet presAssocID="{C90D358A-4236-4CA9-B772-8F44060B360A}" presName="parTx" presStyleLbl="revTx" presStyleIdx="2" presStyleCnt="4">
        <dgm:presLayoutVars>
          <dgm:chMax val="0"/>
          <dgm:chPref val="0"/>
        </dgm:presLayoutVars>
      </dgm:prSet>
      <dgm:spPr/>
    </dgm:pt>
    <dgm:pt modelId="{43C2C503-5DB6-495C-825F-037D4E90A41A}" type="pres">
      <dgm:prSet presAssocID="{9373EDCE-2B67-4805-9AEA-208FAAD01B0A}" presName="sibTrans" presStyleCnt="0"/>
      <dgm:spPr/>
    </dgm:pt>
    <dgm:pt modelId="{B416CA0C-7F42-4183-8A70-53CBCE61E81E}" type="pres">
      <dgm:prSet presAssocID="{B93F7DE7-EC15-4136-8E6C-AD0A7CC406ED}" presName="compNode" presStyleCnt="0"/>
      <dgm:spPr/>
    </dgm:pt>
    <dgm:pt modelId="{73564C5D-8C7A-4A67-AFEB-33D7C5867C96}" type="pres">
      <dgm:prSet presAssocID="{B93F7DE7-EC15-4136-8E6C-AD0A7CC406ED}" presName="bgRect" presStyleLbl="bgShp" presStyleIdx="3" presStyleCnt="4" custLinFactNeighborX="2388" custLinFactNeighborY="197"/>
      <dgm:spPr/>
    </dgm:pt>
    <dgm:pt modelId="{BD1C12B2-9D9F-462B-B3CF-9C37EE4B9EFB}" type="pres">
      <dgm:prSet presAssocID="{B93F7DE7-EC15-4136-8E6C-AD0A7CC406E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ximize"/>
        </a:ext>
      </dgm:extLst>
    </dgm:pt>
    <dgm:pt modelId="{5525A7FB-0077-4927-B502-C2DF304271DA}" type="pres">
      <dgm:prSet presAssocID="{B93F7DE7-EC15-4136-8E6C-AD0A7CC406ED}" presName="spaceRect" presStyleCnt="0"/>
      <dgm:spPr/>
    </dgm:pt>
    <dgm:pt modelId="{06BF3E44-E330-47E2-90F5-1DA8E313F394}" type="pres">
      <dgm:prSet presAssocID="{B93F7DE7-EC15-4136-8E6C-AD0A7CC406ED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BE3E5A2A-F68B-481D-9192-4F9DDFE46F9B}" srcId="{A0543BFE-5205-41CC-81DA-DF7FDC45345C}" destId="{D3C26F17-F389-481E-9D39-981685491A33}" srcOrd="1" destOrd="0" parTransId="{946AE652-7115-4FC7-BBC1-0DDB31E70C7E}" sibTransId="{9ADC8023-9EE4-415A-9D58-EAC9DB617A3F}"/>
    <dgm:cxn modelId="{0D597979-E065-4272-991D-958BA69F0F1A}" type="presOf" srcId="{C90D358A-4236-4CA9-B772-8F44060B360A}" destId="{DC01EA64-C5F2-44E5-9572-CAEE1603215F}" srcOrd="0" destOrd="0" presId="urn:microsoft.com/office/officeart/2018/2/layout/IconVerticalSolidList"/>
    <dgm:cxn modelId="{C96D388C-19DF-426D-BA5E-EC85127B66D7}" srcId="{A0543BFE-5205-41CC-81DA-DF7FDC45345C}" destId="{C90D358A-4236-4CA9-B772-8F44060B360A}" srcOrd="2" destOrd="0" parTransId="{6047E35D-B218-4527-B0FC-CCF629BCC214}" sibTransId="{9373EDCE-2B67-4805-9AEA-208FAAD01B0A}"/>
    <dgm:cxn modelId="{B604AFAF-E184-48AE-AFA3-45E0F2C56A11}" type="presOf" srcId="{A802D038-DF0F-40A8-BDE0-6F02DC3B07A9}" destId="{C181675D-F369-4317-A80D-C125CC09914C}" srcOrd="0" destOrd="0" presId="urn:microsoft.com/office/officeart/2018/2/layout/IconVerticalSolidList"/>
    <dgm:cxn modelId="{D8EC2BBA-94EF-49A3-BCAD-A4E9A160AF0A}" type="presOf" srcId="{A0543BFE-5205-41CC-81DA-DF7FDC45345C}" destId="{85EF18A3-DFC5-45FF-A565-4BB91E777CB6}" srcOrd="0" destOrd="0" presId="urn:microsoft.com/office/officeart/2018/2/layout/IconVerticalSolidList"/>
    <dgm:cxn modelId="{5F37EFBE-E7AC-4D7B-8620-CEF62611D1DE}" srcId="{A0543BFE-5205-41CC-81DA-DF7FDC45345C}" destId="{B93F7DE7-EC15-4136-8E6C-AD0A7CC406ED}" srcOrd="3" destOrd="0" parTransId="{81A7EE0D-0570-4668-B9CA-FE852D31BF60}" sibTransId="{00CDB815-9E85-41AB-98FC-EDFF41DD0A29}"/>
    <dgm:cxn modelId="{EF72C4BF-FC2B-4CCE-B655-6483326866A9}" srcId="{A0543BFE-5205-41CC-81DA-DF7FDC45345C}" destId="{A802D038-DF0F-40A8-BDE0-6F02DC3B07A9}" srcOrd="0" destOrd="0" parTransId="{7313CF3A-EBDE-4343-84A8-7CE5BDE1E76E}" sibTransId="{0D0EAD23-44C8-471F-9AEC-BA8C802A319D}"/>
    <dgm:cxn modelId="{62C997F1-FA09-4862-9580-2A320706E7CB}" type="presOf" srcId="{D3C26F17-F389-481E-9D39-981685491A33}" destId="{10254DCE-683E-4CCF-BBC4-23E853822F63}" srcOrd="0" destOrd="0" presId="urn:microsoft.com/office/officeart/2018/2/layout/IconVerticalSolidList"/>
    <dgm:cxn modelId="{D2B565FB-41C2-4E66-B29C-5AA05C84D2C4}" type="presOf" srcId="{B93F7DE7-EC15-4136-8E6C-AD0A7CC406ED}" destId="{06BF3E44-E330-47E2-90F5-1DA8E313F394}" srcOrd="0" destOrd="0" presId="urn:microsoft.com/office/officeart/2018/2/layout/IconVerticalSolidList"/>
    <dgm:cxn modelId="{FD75B7C5-2113-40EB-B8E5-59992F62BB64}" type="presParOf" srcId="{85EF18A3-DFC5-45FF-A565-4BB91E777CB6}" destId="{6BFD214A-C5FD-4229-8B72-4112C24D1A00}" srcOrd="0" destOrd="0" presId="urn:microsoft.com/office/officeart/2018/2/layout/IconVerticalSolidList"/>
    <dgm:cxn modelId="{08AFF4EE-F57A-4CEA-98B7-D52F0CE5472F}" type="presParOf" srcId="{6BFD214A-C5FD-4229-8B72-4112C24D1A00}" destId="{08DDD8E1-9B86-4F20-849E-0DD592A9470E}" srcOrd="0" destOrd="0" presId="urn:microsoft.com/office/officeart/2018/2/layout/IconVerticalSolidList"/>
    <dgm:cxn modelId="{1ACFC9CE-3A14-44CC-AC2E-E3AB77CFF739}" type="presParOf" srcId="{6BFD214A-C5FD-4229-8B72-4112C24D1A00}" destId="{2B23DC10-C58D-47CA-9C58-22DE9490AF12}" srcOrd="1" destOrd="0" presId="urn:microsoft.com/office/officeart/2018/2/layout/IconVerticalSolidList"/>
    <dgm:cxn modelId="{D8F1C4FC-A65A-4B35-BF71-13A9780112B1}" type="presParOf" srcId="{6BFD214A-C5FD-4229-8B72-4112C24D1A00}" destId="{AA1E5886-11D8-4B44-8C9F-4A1BB2029174}" srcOrd="2" destOrd="0" presId="urn:microsoft.com/office/officeart/2018/2/layout/IconVerticalSolidList"/>
    <dgm:cxn modelId="{6219CFCA-BA15-42BB-A9D9-423D9B15A0DA}" type="presParOf" srcId="{6BFD214A-C5FD-4229-8B72-4112C24D1A00}" destId="{C181675D-F369-4317-A80D-C125CC09914C}" srcOrd="3" destOrd="0" presId="urn:microsoft.com/office/officeart/2018/2/layout/IconVerticalSolidList"/>
    <dgm:cxn modelId="{B61FF740-911C-4331-9ACA-BEA74FB4963C}" type="presParOf" srcId="{85EF18A3-DFC5-45FF-A565-4BB91E777CB6}" destId="{FBA22B4F-4B66-491B-8796-351E6B7CBF30}" srcOrd="1" destOrd="0" presId="urn:microsoft.com/office/officeart/2018/2/layout/IconVerticalSolidList"/>
    <dgm:cxn modelId="{681E7B1B-F8F7-415C-A312-7A0A95C17266}" type="presParOf" srcId="{85EF18A3-DFC5-45FF-A565-4BB91E777CB6}" destId="{23DDD841-4C14-44F7-BC1F-4723B8534020}" srcOrd="2" destOrd="0" presId="urn:microsoft.com/office/officeart/2018/2/layout/IconVerticalSolidList"/>
    <dgm:cxn modelId="{E75D249A-290B-48F1-9F1C-39B61F2B587C}" type="presParOf" srcId="{23DDD841-4C14-44F7-BC1F-4723B8534020}" destId="{9FBDFA9A-B493-4A44-B426-E2C33765CD10}" srcOrd="0" destOrd="0" presId="urn:microsoft.com/office/officeart/2018/2/layout/IconVerticalSolidList"/>
    <dgm:cxn modelId="{B4ECEE3F-D945-46FA-90C0-E530863D61AE}" type="presParOf" srcId="{23DDD841-4C14-44F7-BC1F-4723B8534020}" destId="{80BE2AC8-EAF0-40E0-9408-039EB8ACD8A0}" srcOrd="1" destOrd="0" presId="urn:microsoft.com/office/officeart/2018/2/layout/IconVerticalSolidList"/>
    <dgm:cxn modelId="{9BE4BC16-9744-4BCD-A0CC-5EC91C3313E4}" type="presParOf" srcId="{23DDD841-4C14-44F7-BC1F-4723B8534020}" destId="{C4BEDE11-0613-4550-AC4A-F483B0876574}" srcOrd="2" destOrd="0" presId="urn:microsoft.com/office/officeart/2018/2/layout/IconVerticalSolidList"/>
    <dgm:cxn modelId="{AB0704C0-D1A8-4103-A2B9-25914E8E7EDB}" type="presParOf" srcId="{23DDD841-4C14-44F7-BC1F-4723B8534020}" destId="{10254DCE-683E-4CCF-BBC4-23E853822F63}" srcOrd="3" destOrd="0" presId="urn:microsoft.com/office/officeart/2018/2/layout/IconVerticalSolidList"/>
    <dgm:cxn modelId="{E60A16B8-9185-403A-82A6-699695ED4C0B}" type="presParOf" srcId="{85EF18A3-DFC5-45FF-A565-4BB91E777CB6}" destId="{6050CFB4-58BA-40DC-B659-7866DF776522}" srcOrd="3" destOrd="0" presId="urn:microsoft.com/office/officeart/2018/2/layout/IconVerticalSolidList"/>
    <dgm:cxn modelId="{AE44E856-DF07-4E6C-A3D3-AB60D83BE9D0}" type="presParOf" srcId="{85EF18A3-DFC5-45FF-A565-4BB91E777CB6}" destId="{FE102D02-F7DA-4A98-8357-DF21C6C1A1FB}" srcOrd="4" destOrd="0" presId="urn:microsoft.com/office/officeart/2018/2/layout/IconVerticalSolidList"/>
    <dgm:cxn modelId="{A0DACA57-448B-4A03-A676-10DE45190CBA}" type="presParOf" srcId="{FE102D02-F7DA-4A98-8357-DF21C6C1A1FB}" destId="{57CD1EA5-0A53-4C57-9B3C-D66525FEE0C1}" srcOrd="0" destOrd="0" presId="urn:microsoft.com/office/officeart/2018/2/layout/IconVerticalSolidList"/>
    <dgm:cxn modelId="{340036A1-5327-4F89-806E-2E6B973E72B2}" type="presParOf" srcId="{FE102D02-F7DA-4A98-8357-DF21C6C1A1FB}" destId="{039D188D-89A3-46B0-B6C6-11B886873554}" srcOrd="1" destOrd="0" presId="urn:microsoft.com/office/officeart/2018/2/layout/IconVerticalSolidList"/>
    <dgm:cxn modelId="{814448C3-6E71-4065-BCFC-AC7D4821CBFB}" type="presParOf" srcId="{FE102D02-F7DA-4A98-8357-DF21C6C1A1FB}" destId="{F13A8775-57BA-4583-AEE4-DC67EB6406CC}" srcOrd="2" destOrd="0" presId="urn:microsoft.com/office/officeart/2018/2/layout/IconVerticalSolidList"/>
    <dgm:cxn modelId="{D66133D7-3A49-4985-9184-C196C316B715}" type="presParOf" srcId="{FE102D02-F7DA-4A98-8357-DF21C6C1A1FB}" destId="{DC01EA64-C5F2-44E5-9572-CAEE1603215F}" srcOrd="3" destOrd="0" presId="urn:microsoft.com/office/officeart/2018/2/layout/IconVerticalSolidList"/>
    <dgm:cxn modelId="{1635A6C1-D244-449E-B28D-E7EC5C25CF49}" type="presParOf" srcId="{85EF18A3-DFC5-45FF-A565-4BB91E777CB6}" destId="{43C2C503-5DB6-495C-825F-037D4E90A41A}" srcOrd="5" destOrd="0" presId="urn:microsoft.com/office/officeart/2018/2/layout/IconVerticalSolidList"/>
    <dgm:cxn modelId="{719C6ED3-ABA4-4B4C-9510-1509C981D57D}" type="presParOf" srcId="{85EF18A3-DFC5-45FF-A565-4BB91E777CB6}" destId="{B416CA0C-7F42-4183-8A70-53CBCE61E81E}" srcOrd="6" destOrd="0" presId="urn:microsoft.com/office/officeart/2018/2/layout/IconVerticalSolidList"/>
    <dgm:cxn modelId="{B5CD11B5-721E-4F1D-8376-649BF408C7BF}" type="presParOf" srcId="{B416CA0C-7F42-4183-8A70-53CBCE61E81E}" destId="{73564C5D-8C7A-4A67-AFEB-33D7C5867C96}" srcOrd="0" destOrd="0" presId="urn:microsoft.com/office/officeart/2018/2/layout/IconVerticalSolidList"/>
    <dgm:cxn modelId="{BEB77668-8737-40B8-BB8C-6DBF2E00C0B8}" type="presParOf" srcId="{B416CA0C-7F42-4183-8A70-53CBCE61E81E}" destId="{BD1C12B2-9D9F-462B-B3CF-9C37EE4B9EFB}" srcOrd="1" destOrd="0" presId="urn:microsoft.com/office/officeart/2018/2/layout/IconVerticalSolidList"/>
    <dgm:cxn modelId="{018DB89D-2A7D-4DEF-B10A-80F095706DAB}" type="presParOf" srcId="{B416CA0C-7F42-4183-8A70-53CBCE61E81E}" destId="{5525A7FB-0077-4927-B502-C2DF304271DA}" srcOrd="2" destOrd="0" presId="urn:microsoft.com/office/officeart/2018/2/layout/IconVerticalSolidList"/>
    <dgm:cxn modelId="{75093F8A-B7BC-43C1-92D1-D472B046967A}" type="presParOf" srcId="{B416CA0C-7F42-4183-8A70-53CBCE61E81E}" destId="{06BF3E44-E330-47E2-90F5-1DA8E313F39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DDD8E1-9B86-4F20-849E-0DD592A9470E}">
      <dsp:nvSpPr>
        <dsp:cNvPr id="0" name=""/>
        <dsp:cNvSpPr/>
      </dsp:nvSpPr>
      <dsp:spPr>
        <a:xfrm>
          <a:off x="0" y="3359"/>
          <a:ext cx="6263640" cy="11618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23DC10-C58D-47CA-9C58-22DE9490AF12}">
      <dsp:nvSpPr>
        <dsp:cNvPr id="0" name=""/>
        <dsp:cNvSpPr/>
      </dsp:nvSpPr>
      <dsp:spPr>
        <a:xfrm>
          <a:off x="351473" y="264785"/>
          <a:ext cx="639667" cy="6390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1675D-F369-4317-A80D-C125CC09914C}">
      <dsp:nvSpPr>
        <dsp:cNvPr id="0" name=""/>
        <dsp:cNvSpPr/>
      </dsp:nvSpPr>
      <dsp:spPr>
        <a:xfrm>
          <a:off x="1342614" y="3359"/>
          <a:ext cx="4622660" cy="1163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088" tIns="123088" rIns="123088" bIns="123088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Solar thermal collector </a:t>
          </a:r>
        </a:p>
      </dsp:txBody>
      <dsp:txXfrm>
        <a:off x="1342614" y="3359"/>
        <a:ext cx="4622660" cy="1163032"/>
      </dsp:txXfrm>
    </dsp:sp>
    <dsp:sp modelId="{9FBDFA9A-B493-4A44-B426-E2C33765CD10}">
      <dsp:nvSpPr>
        <dsp:cNvPr id="0" name=""/>
        <dsp:cNvSpPr/>
      </dsp:nvSpPr>
      <dsp:spPr>
        <a:xfrm>
          <a:off x="0" y="1448338"/>
          <a:ext cx="6263640" cy="116189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BE2AC8-EAF0-40E0-9408-039EB8ACD8A0}">
      <dsp:nvSpPr>
        <dsp:cNvPr id="0" name=""/>
        <dsp:cNvSpPr/>
      </dsp:nvSpPr>
      <dsp:spPr>
        <a:xfrm>
          <a:off x="351473" y="1709765"/>
          <a:ext cx="639667" cy="6390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254DCE-683E-4CCF-BBC4-23E853822F63}">
      <dsp:nvSpPr>
        <dsp:cNvPr id="0" name=""/>
        <dsp:cNvSpPr/>
      </dsp:nvSpPr>
      <dsp:spPr>
        <a:xfrm>
          <a:off x="1342614" y="1448338"/>
          <a:ext cx="4622660" cy="1163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088" tIns="123088" rIns="123088" bIns="123088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Storage tank </a:t>
          </a:r>
        </a:p>
      </dsp:txBody>
      <dsp:txXfrm>
        <a:off x="1342614" y="1448338"/>
        <a:ext cx="4622660" cy="1163032"/>
      </dsp:txXfrm>
    </dsp:sp>
    <dsp:sp modelId="{57CD1EA5-0A53-4C57-9B3C-D66525FEE0C1}">
      <dsp:nvSpPr>
        <dsp:cNvPr id="0" name=""/>
        <dsp:cNvSpPr/>
      </dsp:nvSpPr>
      <dsp:spPr>
        <a:xfrm>
          <a:off x="0" y="2893317"/>
          <a:ext cx="6263640" cy="116189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9D188D-89A3-46B0-B6C6-11B886873554}">
      <dsp:nvSpPr>
        <dsp:cNvPr id="0" name=""/>
        <dsp:cNvSpPr/>
      </dsp:nvSpPr>
      <dsp:spPr>
        <a:xfrm>
          <a:off x="351473" y="3154744"/>
          <a:ext cx="639667" cy="63904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01EA64-C5F2-44E5-9572-CAEE1603215F}">
      <dsp:nvSpPr>
        <dsp:cNvPr id="0" name=""/>
        <dsp:cNvSpPr/>
      </dsp:nvSpPr>
      <dsp:spPr>
        <a:xfrm>
          <a:off x="1342614" y="2893317"/>
          <a:ext cx="4622660" cy="1163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088" tIns="123088" rIns="123088" bIns="123088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Circulation loop</a:t>
          </a:r>
        </a:p>
      </dsp:txBody>
      <dsp:txXfrm>
        <a:off x="1342614" y="2893317"/>
        <a:ext cx="4622660" cy="1163032"/>
      </dsp:txXfrm>
    </dsp:sp>
    <dsp:sp modelId="{73564C5D-8C7A-4A67-AFEB-33D7C5867C96}">
      <dsp:nvSpPr>
        <dsp:cNvPr id="0" name=""/>
        <dsp:cNvSpPr/>
      </dsp:nvSpPr>
      <dsp:spPr>
        <a:xfrm>
          <a:off x="0" y="4340585"/>
          <a:ext cx="6263640" cy="116189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C12B2-9D9F-462B-B3CF-9C37EE4B9EFB}">
      <dsp:nvSpPr>
        <dsp:cNvPr id="0" name=""/>
        <dsp:cNvSpPr/>
      </dsp:nvSpPr>
      <dsp:spPr>
        <a:xfrm>
          <a:off x="351817" y="4599723"/>
          <a:ext cx="639667" cy="63904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F3E44-E330-47E2-90F5-1DA8E313F394}">
      <dsp:nvSpPr>
        <dsp:cNvPr id="0" name=""/>
        <dsp:cNvSpPr/>
      </dsp:nvSpPr>
      <dsp:spPr>
        <a:xfrm>
          <a:off x="1343302" y="4338296"/>
          <a:ext cx="4622660" cy="1163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088" tIns="123088" rIns="123088" bIns="123088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Even the simplest type will allow a household access to hot water. If we choose to have a state-of-the-art system, it will incorporate features such as selective surface absorbers or anti-reflective glazing in order to achieve higher overall efficiencies.</a:t>
          </a:r>
        </a:p>
      </dsp:txBody>
      <dsp:txXfrm>
        <a:off x="1343302" y="4338296"/>
        <a:ext cx="4622660" cy="1163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82BA0-F7F8-43A3-A27B-D5310AFBE7EB}" type="datetimeFigureOut">
              <a:rPr lang="pt-PT" smtClean="0"/>
              <a:t>25/03/2020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277C9-7B3D-43A7-93BE-E326096AC34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196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05CE3-BF4B-4BAC-898E-EEA1F171B7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23E774-55E8-4683-91C4-4171B062A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F089F-2CE9-4D2B-BDDD-784100417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ACF0-165D-496B-AC48-A2C651FC4D48}" type="datetime1">
              <a:rPr lang="pt-PT" smtClean="0"/>
              <a:t>25/03/2020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78E58-7646-49D3-A7BB-1F99FC93D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C3D34A-7CE0-4D3E-83C9-33032996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17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5162E-2534-4A9C-BF5F-829A4B1A9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784EF6-FD87-4D74-AF38-DA5571FB1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97778-A36D-4C89-8292-2E3247CB6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AAB-5D24-4D11-830E-EF1650F962AD}" type="datetime1">
              <a:rPr lang="pt-PT" smtClean="0"/>
              <a:t>25/03/2020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28762-307D-462F-B132-686519530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93060-E02F-4E4C-AAD8-C846E6F1D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1654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093689-0135-43C1-8D02-51282A7C88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FECCA3-0FC2-451F-8A12-67C92454DF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2F608-CB32-4598-A884-F1069AD75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FADE-D8E1-4DDB-B0BB-CF976F90CEC0}" type="datetime1">
              <a:rPr lang="pt-PT" smtClean="0"/>
              <a:t>25/03/2020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A18F4-48C8-4DBD-8A87-EF09FDA86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249C9-87E0-45B8-A905-47EDD53DF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151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B286C-7D95-4243-934B-33F8482C2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F6DB0-5684-4A8D-8865-0D0E945BE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7C670-6402-4C9D-B600-4368FB274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663B2-0556-462A-B043-9FD1CDF2B73F}" type="datetime1">
              <a:rPr lang="pt-PT" smtClean="0"/>
              <a:t>25/03/2020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E85F5-C5AD-4882-8E3C-FBD713551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F0500-63F7-461C-BD3D-7542036E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173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B0D71-B3BD-41AC-AE75-A833F5C30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ACD77-FEFF-4FAF-A07C-9EFF60F27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22C16-FD80-4F25-8930-4CC0A1799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4C6B-9E12-45E9-8B0C-03650B9B683F}" type="datetime1">
              <a:rPr lang="pt-PT" smtClean="0"/>
              <a:t>25/03/2020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A1616-9520-4838-8816-46F3EAC27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FF3AB-388C-4A52-B252-6BC13B7E9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6754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02255-9241-45F5-8391-E4830B61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50C0F-9680-4FCB-A94D-5A42DDE04A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E1F492-94AA-4E13-ABCA-F893AEDF0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384B3-C61D-4019-A988-DF8B06130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2D1B-5232-4993-80B3-3092CC2132A5}" type="datetime1">
              <a:rPr lang="pt-PT" smtClean="0"/>
              <a:t>25/03/2020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74B588-938A-4FAB-A9B9-BB08AB100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7F6F5-F564-4160-9F71-03504F266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053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B5B5E-577B-4AF4-A9F8-D3D53F9B8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EF5D5-D03A-43C6-ACA1-DCE3047CB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30A403-20B8-4B92-8B77-37AC21845E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3ADE09-C184-4F94-AFEB-6B01E4A3AB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EAE4E7-5A8A-49D6-862E-2D358F583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A3AA5-E5C6-42B6-9B50-D9A176CDA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B4F6B-1BF1-4CD6-B0AF-B623504A4779}" type="datetime1">
              <a:rPr lang="pt-PT" smtClean="0"/>
              <a:t>25/03/2020</a:t>
            </a:fld>
            <a:endParaRPr lang="pt-P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7CCFF4-10C7-4C90-97C4-7C4617B9F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DA56AC-9BDF-43B3-BCF1-BD995CE83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943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70115-3BD9-4569-BE04-7553BA527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16FE0B-B010-4264-944A-DD8160DB2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E55ED-15A6-4456-92AF-484985655DA5}" type="datetime1">
              <a:rPr lang="pt-PT" smtClean="0"/>
              <a:t>25/03/2020</a:t>
            </a:fld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EEAC87-4F58-4203-BFED-8057BA06F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87AAF0-2DB1-431B-A182-D84BB45B9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58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C94B43-29BA-4CBE-88B0-40E5C08FE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2212-2BC7-4A7B-B1CA-D0C2E279C336}" type="datetime1">
              <a:rPr lang="pt-PT" smtClean="0"/>
              <a:t>25/03/2020</a:t>
            </a:fld>
            <a:endParaRPr lang="pt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595CEC-C223-421E-A6E4-7706AC585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DD6C3-4E53-49E5-AD1E-2F93AC851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9489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5F6A6-C720-4511-A871-0F5DEB349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9F647-3F6C-48DC-8EBD-30D34D2C3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BD382-CA67-4A4C-A16E-CDD3703C6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02FD10-6C9B-4F24-88EA-6DEB4AF10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CB68B-0246-4E20-90EB-B91FDADBC91E}" type="datetime1">
              <a:rPr lang="pt-PT" smtClean="0"/>
              <a:t>25/03/2020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9917A5-F070-4E01-8067-36EB9CC1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E5BCD3-60BF-4B56-8FC8-66C33377D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8524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2F479-6A6F-4A5F-A172-9B939ADBF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AECAEE-DF01-4BA0-BEEE-BB8FBA9B0F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8EB010-A077-4328-B281-43275A1759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CCA674-AA03-4698-A53B-659D50DB7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6E8B1-C6AE-4BED-BA0E-F08BB6D9BC8E}" type="datetime1">
              <a:rPr lang="pt-PT" smtClean="0"/>
              <a:t>25/03/2020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B1AC4-F14E-4B0A-AC00-A553A60B5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844CD0-CAFD-4ABC-8E08-52F1BFFA8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5948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4A919E-2C8C-4733-A828-554D073B3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8A5D6-D568-4817-A107-4D94B1102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F070A-F1FA-4685-9313-A0DCD0672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48584-4B43-4960-BC74-DF7A19F5B4A8}" type="datetime1">
              <a:rPr lang="pt-PT" smtClean="0"/>
              <a:t>25/03/2020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F2F3D-DF81-474E-A95F-CB00D240A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C619E-896B-456A-AA12-AE47B68BF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1DFA9-FCFB-405E-BB47-1023EE82CF5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223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D6A6E3-007E-49A2-A7B2-F4545885EF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096" y="851515"/>
            <a:ext cx="5238466" cy="2991416"/>
          </a:xfrm>
        </p:spPr>
        <p:txBody>
          <a:bodyPr anchor="b">
            <a:normAutofit/>
          </a:bodyPr>
          <a:lstStyle/>
          <a:p>
            <a:pPr algn="l"/>
            <a:r>
              <a:rPr lang="en-GB" dirty="0"/>
              <a:t>Energy</a:t>
            </a:r>
            <a:r>
              <a:rPr lang="pt-PT" dirty="0"/>
              <a:t> </a:t>
            </a:r>
            <a:r>
              <a:rPr lang="en-GB" dirty="0"/>
              <a:t>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4BFFF9-1A13-4734-8407-D29905D4A8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096" y="3842932"/>
            <a:ext cx="4167115" cy="2163551"/>
          </a:xfrm>
        </p:spPr>
        <p:txBody>
          <a:bodyPr anchor="t">
            <a:normAutofit/>
          </a:bodyPr>
          <a:lstStyle/>
          <a:p>
            <a:pPr algn="l"/>
            <a:r>
              <a:rPr lang="pt-PT" dirty="0"/>
              <a:t>Solar </a:t>
            </a:r>
            <a:r>
              <a:rPr lang="en-GB" dirty="0"/>
              <a:t>thermal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04BE0EF-3561-49B4-9A29-F283168A9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0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3 h 5154967"/>
              <a:gd name="connsiteX37" fmla="*/ 1625714 w 6184806"/>
              <a:gd name="connsiteY37" fmla="*/ 109243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2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0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3"/>
                  <a:pt x="2445216" y="109243"/>
                </a:cubicBezTo>
                <a:cubicBezTo>
                  <a:pt x="1625714" y="109243"/>
                  <a:pt x="1625714" y="109243"/>
                  <a:pt x="1625714" y="109243"/>
                </a:cubicBezTo>
                <a:cubicBezTo>
                  <a:pt x="1572615" y="109243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7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2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" name="Graphic 6" descr="Full Battery">
            <a:extLst>
              <a:ext uri="{FF2B5EF4-FFF2-40B4-BE49-F238E27FC236}">
                <a16:creationId xmlns:a16="http://schemas.microsoft.com/office/drawing/2014/main" id="{CA3E0C8E-08B0-40EF-B791-7CD68A6A5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3" y="2129307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107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18FD74D4-C0F3-4E5B-9628-885593F0B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C29DCC-406C-4DFC-8C16-92C90AAAC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190" y="111721"/>
            <a:ext cx="9727311" cy="1360340"/>
          </a:xfrm>
        </p:spPr>
        <p:txBody>
          <a:bodyPr>
            <a:normAutofit/>
          </a:bodyPr>
          <a:lstStyle/>
          <a:p>
            <a:r>
              <a:rPr lang="en-GB" sz="3600" dirty="0"/>
              <a:t>Industry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4909CA5-C1C9-48C7-8689-4B44A82CC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A34CBFA-793A-4CA4-9E42-DD22C9A38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10</a:t>
            </a:fld>
            <a:endParaRPr lang="pt-PT"/>
          </a:p>
        </p:txBody>
      </p:sp>
      <p:graphicFrame>
        <p:nvGraphicFramePr>
          <p:cNvPr id="7" name="Diagramm 3">
            <a:extLst>
              <a:ext uri="{FF2B5EF4-FFF2-40B4-BE49-F238E27FC236}">
                <a16:creationId xmlns:a16="http://schemas.microsoft.com/office/drawing/2014/main" id="{2E20B64C-758E-4E3E-B764-B99232BF6C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6115222"/>
              </p:ext>
            </p:extLst>
          </p:nvPr>
        </p:nvGraphicFramePr>
        <p:xfrm>
          <a:off x="5524865" y="1303556"/>
          <a:ext cx="6267450" cy="467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9BA264C8-7718-4F39-9F81-D860EAD46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471050"/>
              </p:ext>
            </p:extLst>
          </p:nvPr>
        </p:nvGraphicFramePr>
        <p:xfrm>
          <a:off x="2654744" y="2088832"/>
          <a:ext cx="1524000" cy="2676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405130877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26839714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endParaRPr lang="pt-P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Solar Share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687499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Jan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24,36%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764474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noProof="0" dirty="0">
                          <a:effectLst/>
                        </a:rPr>
                        <a:t>Feb</a:t>
                      </a:r>
                      <a:endParaRPr lang="en-GB" sz="1100" b="0" i="0" u="none" strike="noStrike" noProof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32,04%</a:t>
                      </a:r>
                      <a:endParaRPr lang="pt-P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08057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Mar</a:t>
                      </a:r>
                      <a:endParaRPr lang="pt-P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52,87%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131897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Apr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80,03%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804764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Mai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80,43%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640075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Jun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128,45%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599901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Jul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136,09%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514153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Aug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112,84%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082715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Sep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80,93%</a:t>
                      </a:r>
                      <a:endParaRPr lang="pt-P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113727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 err="1">
                          <a:effectLst/>
                        </a:rPr>
                        <a:t>Oct</a:t>
                      </a:r>
                      <a:endParaRPr lang="pt-P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56,38%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722856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Nov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34,85%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6033253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Dez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22,54%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712621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Total</a:t>
                      </a:r>
                      <a:endParaRPr lang="pt-P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75,00%</a:t>
                      </a:r>
                      <a:endParaRPr lang="pt-P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95301825"/>
                  </a:ext>
                </a:extLst>
              </a:tr>
            </a:tbl>
          </a:graphicData>
        </a:graphic>
      </p:graphicFrame>
      <p:sp>
        <p:nvSpPr>
          <p:cNvPr id="9" name="CaixaDeTexto 8">
            <a:extLst>
              <a:ext uri="{FF2B5EF4-FFF2-40B4-BE49-F238E27FC236}">
                <a16:creationId xmlns:a16="http://schemas.microsoft.com/office/drawing/2014/main" id="{7E8C2E5B-58B0-4C1C-9370-93ADCB09B7C2}"/>
              </a:ext>
            </a:extLst>
          </p:cNvPr>
          <p:cNvSpPr txBox="1"/>
          <p:nvPr/>
        </p:nvSpPr>
        <p:spPr>
          <a:xfrm>
            <a:off x="1173534" y="5106972"/>
            <a:ext cx="3005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values for 588m</a:t>
            </a:r>
            <a:r>
              <a:rPr lang="en-GB" baseline="30000" dirty="0"/>
              <a:t>2</a:t>
            </a:r>
            <a:r>
              <a:rPr lang="en-GB" dirty="0"/>
              <a:t>.</a:t>
            </a:r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42717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18FD74D4-C0F3-4E5B-9628-885593F0B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4909CA5-C1C9-48C7-8689-4B44A82CC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A34CBFA-793A-4CA4-9E42-DD22C9A38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11</a:t>
            </a:fld>
            <a:endParaRPr lang="pt-P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B570A37-F83E-45AD-88D1-688C85C1D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190" y="228599"/>
            <a:ext cx="9727311" cy="1123951"/>
          </a:xfrm>
        </p:spPr>
        <p:txBody>
          <a:bodyPr>
            <a:normAutofit/>
          </a:bodyPr>
          <a:lstStyle/>
          <a:p>
            <a:r>
              <a:rPr lang="en-GB" sz="3600" dirty="0"/>
              <a:t>Proposed</a:t>
            </a:r>
            <a:r>
              <a:rPr lang="pt-PT" sz="3600" dirty="0"/>
              <a:t> </a:t>
            </a:r>
            <a:r>
              <a:rPr lang="en-GB" sz="3600" dirty="0"/>
              <a:t>System</a:t>
            </a:r>
            <a:r>
              <a:rPr lang="pt-PT" sz="3600" dirty="0"/>
              <a:t> </a:t>
            </a:r>
            <a:r>
              <a:rPr lang="en-GB" sz="3600" dirty="0"/>
              <a:t>and</a:t>
            </a:r>
            <a:r>
              <a:rPr lang="pt-PT" sz="3600" dirty="0"/>
              <a:t> </a:t>
            </a:r>
            <a:r>
              <a:rPr lang="en-GB" sz="3600" dirty="0"/>
              <a:t>Costs</a:t>
            </a:r>
          </a:p>
        </p:txBody>
      </p:sp>
      <p:graphicFrame>
        <p:nvGraphicFramePr>
          <p:cNvPr id="8" name="Marcador de Posição de Conteúdo 10">
            <a:extLst>
              <a:ext uri="{FF2B5EF4-FFF2-40B4-BE49-F238E27FC236}">
                <a16:creationId xmlns:a16="http://schemas.microsoft.com/office/drawing/2014/main" id="{61E9EC4C-2CBF-4190-A8BA-DC7DD4D283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0750858"/>
              </p:ext>
            </p:extLst>
          </p:nvPr>
        </p:nvGraphicFramePr>
        <p:xfrm>
          <a:off x="2062416" y="1477359"/>
          <a:ext cx="2989626" cy="12277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1360">
                  <a:extLst>
                    <a:ext uri="{9D8B030D-6E8A-4147-A177-3AD203B41FA5}">
                      <a16:colId xmlns:a16="http://schemas.microsoft.com/office/drawing/2014/main" val="3583606311"/>
                    </a:ext>
                  </a:extLst>
                </a:gridCol>
                <a:gridCol w="1008266">
                  <a:extLst>
                    <a:ext uri="{9D8B030D-6E8A-4147-A177-3AD203B41FA5}">
                      <a16:colId xmlns:a16="http://schemas.microsoft.com/office/drawing/2014/main" val="4018298990"/>
                    </a:ext>
                  </a:extLst>
                </a:gridCol>
              </a:tblGrid>
              <a:tr h="23047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noProof="0" dirty="0">
                          <a:effectLst/>
                        </a:rPr>
                        <a:t>House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system</a:t>
                      </a:r>
                      <a:endParaRPr lang="en-GB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241670"/>
                  </a:ext>
                </a:extLst>
              </a:tr>
              <a:tr h="249317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Flat </a:t>
                      </a:r>
                      <a:r>
                        <a:rPr lang="en-GB" sz="1100" u="none" strike="noStrike" noProof="0" dirty="0">
                          <a:effectLst/>
                        </a:rPr>
                        <a:t>plate</a:t>
                      </a:r>
                      <a:r>
                        <a:rPr lang="pt-PT" sz="1100" u="none" strike="noStrike" dirty="0">
                          <a:effectLst/>
                        </a:rPr>
                        <a:t> [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pt-PT" sz="1100" u="none" strike="noStrike" dirty="0">
                          <a:effectLst/>
                        </a:rPr>
                        <a:t>]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2,00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92796353"/>
                  </a:ext>
                </a:extLst>
              </a:tr>
              <a:tr h="249317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Storage [l]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225,00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41458446"/>
                  </a:ext>
                </a:extLst>
              </a:tr>
              <a:tr h="249317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Lifespan [years]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20,00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46747272"/>
                  </a:ext>
                </a:extLst>
              </a:tr>
              <a:tr h="24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Q/year produced [kWh/y]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1 625,96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02139920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D532FDE9-A08C-43B1-849E-EA75546E36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55879"/>
              </p:ext>
            </p:extLst>
          </p:nvPr>
        </p:nvGraphicFramePr>
        <p:xfrm>
          <a:off x="1393794" y="2829908"/>
          <a:ext cx="4294535" cy="16583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5942">
                  <a:extLst>
                    <a:ext uri="{9D8B030D-6E8A-4147-A177-3AD203B41FA5}">
                      <a16:colId xmlns:a16="http://schemas.microsoft.com/office/drawing/2014/main" val="1878883098"/>
                    </a:ext>
                  </a:extLst>
                </a:gridCol>
                <a:gridCol w="1097492">
                  <a:extLst>
                    <a:ext uri="{9D8B030D-6E8A-4147-A177-3AD203B41FA5}">
                      <a16:colId xmlns:a16="http://schemas.microsoft.com/office/drawing/2014/main" val="3661311883"/>
                    </a:ext>
                  </a:extLst>
                </a:gridCol>
                <a:gridCol w="1231101">
                  <a:extLst>
                    <a:ext uri="{9D8B030D-6E8A-4147-A177-3AD203B41FA5}">
                      <a16:colId xmlns:a16="http://schemas.microsoft.com/office/drawing/2014/main" val="1979732913"/>
                    </a:ext>
                  </a:extLst>
                </a:gridCol>
              </a:tblGrid>
              <a:tr h="21005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 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Per </a:t>
                      </a:r>
                      <a:r>
                        <a:rPr lang="en-GB" sz="1100" u="none" strike="noStrike" noProof="0" dirty="0">
                          <a:effectLst/>
                        </a:rPr>
                        <a:t>House</a:t>
                      </a:r>
                      <a:endParaRPr lang="en-GB" sz="11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Island</a:t>
                      </a:r>
                      <a:endParaRPr lang="pt-P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3971506"/>
                  </a:ext>
                </a:extLst>
              </a:tr>
              <a:tr h="210053"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Total System Cost [€]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2 537,50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50 750 000,00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0043966"/>
                  </a:ext>
                </a:extLst>
              </a:tr>
              <a:tr h="210053"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Total Annual Cost [€/y]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168,88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2 537 500,00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78621221"/>
                  </a:ext>
                </a:extLst>
              </a:tr>
              <a:tr h="23837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Total </a:t>
                      </a:r>
                      <a:r>
                        <a:rPr lang="en-GB" sz="1100" u="none" strike="noStrike" noProof="0" dirty="0">
                          <a:effectLst/>
                        </a:rPr>
                        <a:t>Energy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Cost</a:t>
                      </a:r>
                      <a:r>
                        <a:rPr lang="pt-PT" sz="1100" u="none" strike="noStrike" dirty="0">
                          <a:effectLst/>
                        </a:rPr>
                        <a:t>  [€/kWh]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0,078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 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07495716"/>
                  </a:ext>
                </a:extLst>
              </a:tr>
              <a:tr h="3696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Energy per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100" u="none" strike="noStrike" dirty="0">
                          <a:effectLst/>
                        </a:rPr>
                        <a:t> [kWh/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100" u="none" strike="noStrike" dirty="0">
                          <a:effectLst/>
                        </a:rPr>
                        <a:t>] per year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812,98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>
                          <a:effectLst/>
                        </a:rPr>
                        <a:t> 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8401677"/>
                  </a:ext>
                </a:extLst>
              </a:tr>
              <a:tr h="2100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System Cost per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100" u="none" strike="noStrike" dirty="0">
                          <a:effectLst/>
                        </a:rPr>
                        <a:t> [€/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100" u="none" strike="noStrike" dirty="0">
                          <a:effectLst/>
                        </a:rPr>
                        <a:t>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1 268,75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 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00813278"/>
                  </a:ext>
                </a:extLst>
              </a:tr>
              <a:tr h="2100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Total Water demand [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100" u="none" strike="noStrike" dirty="0">
                          <a:effectLst/>
                        </a:rPr>
                        <a:t>/y]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41 062, 50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821 250 000, 00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77259150"/>
                  </a:ext>
                </a:extLst>
              </a:tr>
            </a:tbl>
          </a:graphicData>
        </a:graphic>
      </p:graphicFrame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701A0412-563C-4D52-8779-969AFC24A0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680275"/>
              </p:ext>
            </p:extLst>
          </p:nvPr>
        </p:nvGraphicFramePr>
        <p:xfrm>
          <a:off x="7296241" y="1477359"/>
          <a:ext cx="2989626" cy="12277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1811">
                  <a:extLst>
                    <a:ext uri="{9D8B030D-6E8A-4147-A177-3AD203B41FA5}">
                      <a16:colId xmlns:a16="http://schemas.microsoft.com/office/drawing/2014/main" val="3195175010"/>
                    </a:ext>
                  </a:extLst>
                </a:gridCol>
                <a:gridCol w="927815">
                  <a:extLst>
                    <a:ext uri="{9D8B030D-6E8A-4147-A177-3AD203B41FA5}">
                      <a16:colId xmlns:a16="http://schemas.microsoft.com/office/drawing/2014/main" val="1908655355"/>
                    </a:ext>
                  </a:extLst>
                </a:gridCol>
              </a:tblGrid>
              <a:tr h="24554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Tourism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System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710653"/>
                  </a:ext>
                </a:extLst>
              </a:tr>
              <a:tr h="245548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u="none" strike="noStrike" dirty="0">
                          <a:effectLst/>
                        </a:rPr>
                        <a:t> Flat </a:t>
                      </a:r>
                      <a:r>
                        <a:rPr lang="en-GB" sz="1100" u="none" strike="noStrike" noProof="0" dirty="0">
                          <a:effectLst/>
                        </a:rPr>
                        <a:t>plate</a:t>
                      </a:r>
                      <a:r>
                        <a:rPr lang="pt-PT" sz="1100" u="none" strike="noStrike" dirty="0">
                          <a:effectLst/>
                        </a:rPr>
                        <a:t> [m^2]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u="none" strike="noStrike">
                          <a:effectLst/>
                        </a:rPr>
                        <a:t>                 588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40551916"/>
                  </a:ext>
                </a:extLst>
              </a:tr>
              <a:tr h="245548"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Storage</a:t>
                      </a:r>
                      <a:r>
                        <a:rPr lang="pt-PT" sz="1100" u="none" strike="noStrike" dirty="0">
                          <a:effectLst/>
                        </a:rPr>
                        <a:t> [L]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u="none" strike="noStrike">
                          <a:effectLst/>
                        </a:rPr>
                        <a:t>   434 350,00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05502677"/>
                  </a:ext>
                </a:extLst>
              </a:tr>
              <a:tr h="245548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Lifespan</a:t>
                      </a:r>
                      <a:r>
                        <a:rPr lang="pt-PT" sz="1100" u="none" strike="noStrike" dirty="0">
                          <a:effectLst/>
                        </a:rPr>
                        <a:t> [y]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u="none" strike="noStrike" dirty="0">
                          <a:effectLst/>
                        </a:rPr>
                        <a:t>                   20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06159935"/>
                  </a:ext>
                </a:extLst>
              </a:tr>
              <a:tr h="2455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 Q/year produced [kWh/y]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u="none" strike="noStrike" dirty="0">
                          <a:effectLst/>
                        </a:rPr>
                        <a:t>   455 694,83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3738034"/>
                  </a:ext>
                </a:extLst>
              </a:tr>
            </a:tbl>
          </a:graphicData>
        </a:graphic>
      </p:graphicFrame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7EB6E924-BD2D-4D6F-8D77-09B8A72748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075422"/>
              </p:ext>
            </p:extLst>
          </p:nvPr>
        </p:nvGraphicFramePr>
        <p:xfrm>
          <a:off x="7135170" y="2829908"/>
          <a:ext cx="3288569" cy="16583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5500">
                  <a:extLst>
                    <a:ext uri="{9D8B030D-6E8A-4147-A177-3AD203B41FA5}">
                      <a16:colId xmlns:a16="http://schemas.microsoft.com/office/drawing/2014/main" val="2557348251"/>
                    </a:ext>
                  </a:extLst>
                </a:gridCol>
                <a:gridCol w="1893069">
                  <a:extLst>
                    <a:ext uri="{9D8B030D-6E8A-4147-A177-3AD203B41FA5}">
                      <a16:colId xmlns:a16="http://schemas.microsoft.com/office/drawing/2014/main" val="3277710169"/>
                    </a:ext>
                  </a:extLst>
                </a:gridCol>
              </a:tblGrid>
              <a:tr h="206004">
                <a:tc>
                  <a:txBody>
                    <a:bodyPr/>
                    <a:lstStyle/>
                    <a:p>
                      <a:pPr algn="l" fontAlgn="b"/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100" u="none" strike="noStrike">
                          <a:effectLst/>
                        </a:rPr>
                        <a:t> Investement Costs[€]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37578048"/>
                  </a:ext>
                </a:extLst>
              </a:tr>
              <a:tr h="206004">
                <a:tc>
                  <a:txBody>
                    <a:bodyPr/>
                    <a:lstStyle/>
                    <a:p>
                      <a:pPr algn="l" fontAlgn="b"/>
                      <a:r>
                        <a:rPr lang="pt-PT" sz="1100" u="none" strike="noStrike">
                          <a:effectLst/>
                        </a:rPr>
                        <a:t> Collector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100" u="none" strike="noStrike" dirty="0">
                          <a:effectLst/>
                        </a:rPr>
                        <a:t>                           161 700,00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35707471"/>
                  </a:ext>
                </a:extLst>
              </a:tr>
              <a:tr h="206004">
                <a:tc>
                  <a:txBody>
                    <a:bodyPr/>
                    <a:lstStyle/>
                    <a:p>
                      <a:pPr algn="l" fontAlgn="b"/>
                      <a:r>
                        <a:rPr lang="pt-PT" sz="1100" u="none" strike="noStrike">
                          <a:effectLst/>
                        </a:rPr>
                        <a:t> Storage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100" u="none" strike="noStrike" dirty="0">
                          <a:effectLst/>
                        </a:rPr>
                        <a:t>                       1 230 658,33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0173660"/>
                  </a:ext>
                </a:extLst>
              </a:tr>
              <a:tr h="206004">
                <a:tc>
                  <a:txBody>
                    <a:bodyPr/>
                    <a:lstStyle/>
                    <a:p>
                      <a:pPr algn="l" fontAlgn="b"/>
                      <a:r>
                        <a:rPr lang="pt-PT" sz="1100" u="none" strike="noStrike">
                          <a:effectLst/>
                        </a:rPr>
                        <a:t> Mounting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100" u="none" strike="noStrike">
                          <a:effectLst/>
                        </a:rPr>
                        <a:t>                           150 000,00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42726709"/>
                  </a:ext>
                </a:extLst>
              </a:tr>
              <a:tr h="206004">
                <a:tc>
                  <a:txBody>
                    <a:bodyPr/>
                    <a:lstStyle/>
                    <a:p>
                      <a:pPr algn="l" fontAlgn="b"/>
                      <a:r>
                        <a:rPr lang="pt-PT" sz="1100" u="none" strike="noStrike">
                          <a:effectLst/>
                        </a:rPr>
                        <a:t> Additional Equipment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100" u="none" strike="noStrike">
                          <a:effectLst/>
                        </a:rPr>
                        <a:t>                           100 000,00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02999954"/>
                  </a:ext>
                </a:extLst>
              </a:tr>
              <a:tr h="206004">
                <a:tc>
                  <a:txBody>
                    <a:bodyPr/>
                    <a:lstStyle/>
                    <a:p>
                      <a:pPr algn="l" fontAlgn="b"/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Operational Costs [€/y] </a:t>
                      </a:r>
                      <a:endParaRPr lang="pt-P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5083232"/>
                  </a:ext>
                </a:extLst>
              </a:tr>
              <a:tr h="21630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Maintenance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100" u="none" strike="noStrike">
                          <a:effectLst/>
                        </a:rPr>
                        <a:t>                               5 000,00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51593095"/>
                  </a:ext>
                </a:extLst>
              </a:tr>
              <a:tr h="206004">
                <a:tc>
                  <a:txBody>
                    <a:bodyPr/>
                    <a:lstStyle/>
                    <a:p>
                      <a:pPr algn="l" fontAlgn="b"/>
                      <a:r>
                        <a:rPr lang="pt-PT" sz="1100" u="none" strike="noStrike">
                          <a:effectLst/>
                        </a:rPr>
                        <a:t> Total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PT" sz="1100" u="none" strike="noStrike" dirty="0">
                          <a:effectLst/>
                        </a:rPr>
                        <a:t>                       1 647 358,33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46687747"/>
                  </a:ext>
                </a:extLst>
              </a:tr>
            </a:tbl>
          </a:graphicData>
        </a:graphic>
      </p:graphicFrame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957BCD0E-C5B7-417C-988E-18BA25B872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378848"/>
              </p:ext>
            </p:extLst>
          </p:nvPr>
        </p:nvGraphicFramePr>
        <p:xfrm>
          <a:off x="6982726" y="4695824"/>
          <a:ext cx="3593455" cy="1428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7027">
                  <a:extLst>
                    <a:ext uri="{9D8B030D-6E8A-4147-A177-3AD203B41FA5}">
                      <a16:colId xmlns:a16="http://schemas.microsoft.com/office/drawing/2014/main" val="2261236618"/>
                    </a:ext>
                  </a:extLst>
                </a:gridCol>
                <a:gridCol w="1516428">
                  <a:extLst>
                    <a:ext uri="{9D8B030D-6E8A-4147-A177-3AD203B41FA5}">
                      <a16:colId xmlns:a16="http://schemas.microsoft.com/office/drawing/2014/main" val="1124955679"/>
                    </a:ext>
                  </a:extLst>
                </a:gridCol>
              </a:tblGrid>
              <a:tr h="204107">
                <a:tc>
                  <a:txBody>
                    <a:bodyPr/>
                    <a:lstStyle/>
                    <a:p>
                      <a:pPr algn="ctr" fontAlgn="ctr"/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noProof="0" dirty="0">
                          <a:effectLst/>
                        </a:rPr>
                        <a:t>Tourism</a:t>
                      </a:r>
                      <a:endParaRPr lang="en-GB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0515897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 Total System Cost [€]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>
                          <a:effectLst/>
                        </a:rPr>
                        <a:t>                    1 742 358,33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3951864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 Total </a:t>
                      </a:r>
                      <a:r>
                        <a:rPr lang="en-GB" sz="1100" u="none" strike="noStrike" noProof="0" dirty="0">
                          <a:effectLst/>
                        </a:rPr>
                        <a:t>Annual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Cost</a:t>
                      </a:r>
                      <a:r>
                        <a:rPr lang="pt-PT" sz="1100" u="none" strike="noStrike" dirty="0">
                          <a:effectLst/>
                        </a:rPr>
                        <a:t> [€/y]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>
                          <a:effectLst/>
                        </a:rPr>
                        <a:t>                          87 117,92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58373961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 Total Energy Cost  [€/kWh]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>
                          <a:effectLst/>
                        </a:rPr>
                        <a:t>                                    0,19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22474043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Energy per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100" u="none" strike="noStrike" dirty="0">
                          <a:effectLst/>
                        </a:rPr>
                        <a:t> [kWh/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100" u="none" strike="noStrike" dirty="0">
                          <a:effectLst/>
                        </a:rPr>
                        <a:t>] per year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>
                          <a:effectLst/>
                        </a:rPr>
                        <a:t>                               774,99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259909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System Cost per 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100" u="none" strike="noStrike" dirty="0">
                          <a:effectLst/>
                        </a:rPr>
                        <a:t> [€/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100" u="none" strike="noStrike" dirty="0">
                          <a:effectLst/>
                        </a:rPr>
                        <a:t>]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>
                          <a:effectLst/>
                        </a:rPr>
                        <a:t>                            2 963,19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5100413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 Total Water demand [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100" u="none" strike="noStrike" dirty="0">
                          <a:effectLst/>
                        </a:rPr>
                        <a:t>/y]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                  13 234, 17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21884933"/>
                  </a:ext>
                </a:extLst>
              </a:tr>
            </a:tbl>
          </a:graphicData>
        </a:graphic>
      </p:graphicFrame>
      <p:graphicFrame>
        <p:nvGraphicFramePr>
          <p:cNvPr id="14" name="Tabela 13">
            <a:extLst>
              <a:ext uri="{FF2B5EF4-FFF2-40B4-BE49-F238E27FC236}">
                <a16:creationId xmlns:a16="http://schemas.microsoft.com/office/drawing/2014/main" id="{4B68B787-843A-4496-8B1D-0928FFE72C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81970"/>
              </p:ext>
            </p:extLst>
          </p:nvPr>
        </p:nvGraphicFramePr>
        <p:xfrm>
          <a:off x="1841342" y="4695824"/>
          <a:ext cx="3431774" cy="8882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5104">
                  <a:extLst>
                    <a:ext uri="{9D8B030D-6E8A-4147-A177-3AD203B41FA5}">
                      <a16:colId xmlns:a16="http://schemas.microsoft.com/office/drawing/2014/main" val="1546616311"/>
                    </a:ext>
                  </a:extLst>
                </a:gridCol>
                <a:gridCol w="1196670">
                  <a:extLst>
                    <a:ext uri="{9D8B030D-6E8A-4147-A177-3AD203B41FA5}">
                      <a16:colId xmlns:a16="http://schemas.microsoft.com/office/drawing/2014/main" val="3456654932"/>
                    </a:ext>
                  </a:extLst>
                </a:gridCol>
              </a:tblGrid>
              <a:tr h="22205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Island</a:t>
                      </a:r>
                      <a:endParaRPr lang="pt-P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2712578"/>
                  </a:ext>
                </a:extLst>
              </a:tr>
              <a:tr h="22205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Total </a:t>
                      </a:r>
                      <a:r>
                        <a:rPr lang="en-GB" sz="1100" u="none" strike="noStrike" noProof="0" dirty="0">
                          <a:effectLst/>
                        </a:rPr>
                        <a:t>System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Cost</a:t>
                      </a:r>
                      <a:r>
                        <a:rPr lang="pt-PT" sz="1100" u="none" strike="noStrike" dirty="0">
                          <a:effectLst/>
                        </a:rPr>
                        <a:t> [€]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>
                          <a:effectLst/>
                        </a:rPr>
                        <a:t>52 492 358,33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21270885"/>
                  </a:ext>
                </a:extLst>
              </a:tr>
              <a:tr h="22205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Total Annual Cost [€/y]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>
                          <a:effectLst/>
                        </a:rPr>
                        <a:t>2 624 617,92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2981706"/>
                  </a:ext>
                </a:extLst>
              </a:tr>
              <a:tr h="2220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Total Water demand [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100" u="none" strike="noStrike" dirty="0">
                          <a:effectLst/>
                        </a:rPr>
                        <a:t>/y]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100" u="none" strike="noStrike" dirty="0">
                          <a:effectLst/>
                        </a:rPr>
                        <a:t>821 263 234, 17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13747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31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18FD74D4-C0F3-4E5B-9628-885593F0B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4909CA5-C1C9-48C7-8689-4B44A82CC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A34CBFA-793A-4CA4-9E42-DD22C9A38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12</a:t>
            </a:fld>
            <a:endParaRPr lang="pt-PT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CEF3CE2-BD1D-4059-9747-CDC869C1E94E}"/>
              </a:ext>
            </a:extLst>
          </p:cNvPr>
          <p:cNvSpPr txBox="1"/>
          <p:nvPr/>
        </p:nvSpPr>
        <p:spPr>
          <a:xfrm>
            <a:off x="4713960" y="2965430"/>
            <a:ext cx="3486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Thanks</a:t>
            </a:r>
            <a:r>
              <a:rPr lang="pt-PT" sz="2400" dirty="0"/>
              <a:t> for </a:t>
            </a:r>
            <a:r>
              <a:rPr lang="pt-PT" sz="2400" dirty="0" err="1"/>
              <a:t>your</a:t>
            </a:r>
            <a:r>
              <a:rPr lang="pt-PT" sz="2400" dirty="0"/>
              <a:t> </a:t>
            </a:r>
            <a:r>
              <a:rPr lang="pt-PT" sz="2400" dirty="0" err="1"/>
              <a:t>attention</a:t>
            </a:r>
            <a:r>
              <a:rPr lang="pt-PT" sz="2400" dirty="0"/>
              <a:t>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983E087-23DD-4FFD-BBD6-CD2EF42DB02D}"/>
              </a:ext>
            </a:extLst>
          </p:cNvPr>
          <p:cNvSpPr txBox="1"/>
          <p:nvPr/>
        </p:nvSpPr>
        <p:spPr>
          <a:xfrm>
            <a:off x="8648700" y="51816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João Curto       n.º 51777</a:t>
            </a:r>
          </a:p>
          <a:p>
            <a:r>
              <a:rPr lang="pt-PT" dirty="0"/>
              <a:t>Nicolas Marx   n.º 55581</a:t>
            </a:r>
          </a:p>
          <a:p>
            <a:r>
              <a:rPr lang="pt-PT" dirty="0"/>
              <a:t>Rui Caldeira     n.º 45279</a:t>
            </a:r>
          </a:p>
        </p:txBody>
      </p:sp>
    </p:spTree>
    <p:extLst>
      <p:ext uri="{BB962C8B-B14F-4D97-AF65-F5344CB8AC3E}">
        <p14:creationId xmlns:p14="http://schemas.microsoft.com/office/powerpoint/2010/main" val="2099676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18FD74D4-C0F3-4E5B-9628-885593F0B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56722D-5DFC-4032-9FE1-98BC983CE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7326" y="218193"/>
            <a:ext cx="5117485" cy="1346693"/>
          </a:xfrm>
        </p:spPr>
        <p:txBody>
          <a:bodyPr>
            <a:normAutofit/>
          </a:bodyPr>
          <a:lstStyle/>
          <a:p>
            <a:r>
              <a:rPr lang="pt-PT" sz="3600" dirty="0"/>
              <a:t>Solar Thermal Energy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E64FA8EC-281F-4A47-AF2E-9F85F2AAB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A93A9-B876-43D6-A12E-EEB31BF66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7327" y="1783079"/>
            <a:ext cx="4878978" cy="3398815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 of solar irradiance to generate useable thermal energy</a:t>
            </a:r>
          </a:p>
          <a:p>
            <a:pPr algn="just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Applications: </a:t>
            </a:r>
          </a:p>
          <a:p>
            <a:pPr lvl="1"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Drinking water heating</a:t>
            </a:r>
          </a:p>
          <a:p>
            <a:pPr lvl="1"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Room heating</a:t>
            </a:r>
          </a:p>
          <a:p>
            <a:pPr lvl="1"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Cooking</a:t>
            </a:r>
          </a:p>
          <a:p>
            <a:pPr lvl="1"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</a:p>
          <a:p>
            <a:pPr lvl="1"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processes 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accounts for almost 50% of end energy consumption </a:t>
            </a:r>
          </a:p>
          <a:p>
            <a:pPr lvl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=&gt; High potential for solar thermal</a:t>
            </a: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99CA104-D5FD-46AE-9671-6722916F0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2</a:t>
            </a:fld>
            <a:endParaRPr lang="pt-PT" dirty="0"/>
          </a:p>
        </p:txBody>
      </p:sp>
      <p:pic>
        <p:nvPicPr>
          <p:cNvPr id="6" name="Grafik 5" descr="Ein Bild, das Gerät enthält.&#10;&#10;Automatisch generierte Beschreibung">
            <a:extLst>
              <a:ext uri="{FF2B5EF4-FFF2-40B4-BE49-F238E27FC236}">
                <a16:creationId xmlns:a16="http://schemas.microsoft.com/office/drawing/2014/main" id="{1EAC8AD5-7718-4107-A871-6FC8CE7A6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494" y="1957448"/>
            <a:ext cx="4974211" cy="263340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7D38DB6-A16B-4E87-BDDD-112AC5E070DF}"/>
              </a:ext>
            </a:extLst>
          </p:cNvPr>
          <p:cNvSpPr txBox="1"/>
          <p:nvPr/>
        </p:nvSpPr>
        <p:spPr>
          <a:xfrm>
            <a:off x="6495068" y="4741682"/>
            <a:ext cx="4602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Source: European Technology Platform on Renewable Heating and Cooling. 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931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1E2353-073A-46A5-818F-5D8991E73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pt-PT" sz="5600" dirty="0" err="1">
                <a:solidFill>
                  <a:schemeClr val="bg1"/>
                </a:solidFill>
              </a:rPr>
              <a:t>System</a:t>
            </a:r>
            <a:r>
              <a:rPr lang="pt-PT" sz="5600" dirty="0">
                <a:solidFill>
                  <a:schemeClr val="bg1"/>
                </a:solidFill>
              </a:rPr>
              <a:t> </a:t>
            </a:r>
            <a:r>
              <a:rPr lang="pt-PT" sz="5600" dirty="0" err="1">
                <a:solidFill>
                  <a:schemeClr val="bg1"/>
                </a:solidFill>
              </a:rPr>
              <a:t>composition</a:t>
            </a:r>
            <a:endParaRPr lang="pt-PT" sz="5600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E295BDD-58A6-47C6-A692-F972274AAD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481733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A6A03300-14E0-46CC-A9CF-090C90821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1516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18FD74D4-C0F3-4E5B-9628-885593F0B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56722D-5DFC-4032-9FE1-98BC983CE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7327" y="218193"/>
            <a:ext cx="3695134" cy="1346693"/>
          </a:xfrm>
        </p:spPr>
        <p:txBody>
          <a:bodyPr>
            <a:normAutofit/>
          </a:bodyPr>
          <a:lstStyle/>
          <a:p>
            <a:r>
              <a:rPr lang="en-GB" sz="3600" dirty="0"/>
              <a:t>Types</a:t>
            </a:r>
            <a:r>
              <a:rPr lang="pt-PT" sz="3600" dirty="0"/>
              <a:t> </a:t>
            </a:r>
            <a:r>
              <a:rPr lang="en-GB" sz="3600" dirty="0"/>
              <a:t>of</a:t>
            </a:r>
            <a:r>
              <a:rPr lang="pt-PT" sz="3600" dirty="0"/>
              <a:t> </a:t>
            </a:r>
            <a:r>
              <a:rPr lang="en-GB" sz="3600" dirty="0"/>
              <a:t>Systems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E64FA8EC-281F-4A47-AF2E-9F85F2AAB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A93A9-B876-43D6-A12E-EEB31BF66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7327" y="1783079"/>
            <a:ext cx="4878978" cy="3398815"/>
          </a:xfrm>
        </p:spPr>
        <p:txBody>
          <a:bodyPr>
            <a:normAutofit/>
          </a:bodyPr>
          <a:lstStyle/>
          <a:p>
            <a:pPr algn="just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Active: use of pumps to circulate water/heat transfer fluid which uses electrical components, such as a controller.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two types of active system: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circulation.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circulation.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C896D68-791A-4914-90BA-849FB8A202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" r="-1" b="-1"/>
          <a:stretch/>
        </p:blipFill>
        <p:spPr bwMode="auto">
          <a:xfrm>
            <a:off x="6552330" y="891540"/>
            <a:ext cx="5639670" cy="5071110"/>
          </a:xfrm>
          <a:prstGeom prst="rect">
            <a:avLst/>
          </a:prstGeom>
          <a:noFill/>
          <a:effectLst>
            <a:outerShdw blurRad="406400" dist="317500" dir="5400000" sx="89000" sy="8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299CA104-D5FD-46AE-9671-6722916F0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0314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8FD74D4-C0F3-4E5B-9628-885593F0B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64FA8EC-281F-4A47-AF2E-9F85F2AAB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5FC27-FC48-4986-81F7-885CDEE8F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7327" y="1783079"/>
            <a:ext cx="4859515" cy="3141612"/>
          </a:xfrm>
        </p:spPr>
        <p:txBody>
          <a:bodyPr>
            <a:noAutofit/>
          </a:bodyPr>
          <a:lstStyle/>
          <a:p>
            <a:pPr algn="just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Passive: the heat is exchanged and transferred naturally. These systems rely on gravity and the tendency of water to circulate when heated.</a:t>
            </a:r>
          </a:p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two types of passive systems: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Integral collector.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Thermosyphon.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7D2FB86-9103-4842-877C-4E724B0EEC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5" r="6861" b="-3"/>
          <a:stretch/>
        </p:blipFill>
        <p:spPr bwMode="auto">
          <a:xfrm>
            <a:off x="6552330" y="891540"/>
            <a:ext cx="5639670" cy="5071110"/>
          </a:xfrm>
          <a:prstGeom prst="rect">
            <a:avLst/>
          </a:prstGeom>
          <a:noFill/>
          <a:effectLst>
            <a:outerShdw blurRad="406400" dist="317500" dir="5400000" sx="89000" sy="8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B44C4DC2-6948-4CA8-901E-39B384FEC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5</a:t>
            </a:fld>
            <a:endParaRPr lang="pt-P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1F3D8BE-05C2-43D4-8C64-40A97ACAC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7327" y="218193"/>
            <a:ext cx="3695134" cy="1346693"/>
          </a:xfrm>
        </p:spPr>
        <p:txBody>
          <a:bodyPr>
            <a:normAutofit/>
          </a:bodyPr>
          <a:lstStyle/>
          <a:p>
            <a:r>
              <a:rPr lang="en-GB" sz="3600" dirty="0"/>
              <a:t>Types</a:t>
            </a:r>
            <a:r>
              <a:rPr lang="pt-PT" sz="3600" dirty="0"/>
              <a:t> </a:t>
            </a:r>
            <a:r>
              <a:rPr lang="en-GB" sz="3600" dirty="0"/>
              <a:t>of</a:t>
            </a:r>
            <a:r>
              <a:rPr lang="pt-PT" sz="3600" dirty="0"/>
              <a:t> </a:t>
            </a:r>
            <a:r>
              <a:rPr lang="en-GB" sz="3600" dirty="0"/>
              <a:t>Systems</a:t>
            </a:r>
          </a:p>
        </p:txBody>
      </p:sp>
    </p:spTree>
    <p:extLst>
      <p:ext uri="{BB962C8B-B14F-4D97-AF65-F5344CB8AC3E}">
        <p14:creationId xmlns:p14="http://schemas.microsoft.com/office/powerpoint/2010/main" val="2267370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18FD74D4-C0F3-4E5B-9628-885593F0B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C29DCC-406C-4DFC-8C16-92C90AAAC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7864" y="133647"/>
            <a:ext cx="4898135" cy="1360340"/>
          </a:xfrm>
        </p:spPr>
        <p:txBody>
          <a:bodyPr>
            <a:normAutofit/>
          </a:bodyPr>
          <a:lstStyle/>
          <a:p>
            <a:r>
              <a:rPr lang="en-GB" sz="3600" dirty="0"/>
              <a:t>Collectors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4909CA5-C1C9-48C7-8689-4B44A82CC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4E841-1E13-422A-8F89-31A0FCF7A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864" y="2707957"/>
            <a:ext cx="5293114" cy="1438275"/>
          </a:xfrm>
        </p:spPr>
        <p:txBody>
          <a:bodyPr>
            <a:no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two types of collectors: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Flat plate: most common. </a:t>
            </a:r>
          </a:p>
          <a:p>
            <a:pPr marL="914400" lvl="1" indent="-457200" algn="just">
              <a:buFont typeface="+mj-lt"/>
              <a:buAutoNum type="arabicPeriod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Evacuated tube: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efficient but also more expensive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0" name="Picture 8" descr="Resultado de imagem para evacuated tube collector">
            <a:extLst>
              <a:ext uri="{FF2B5EF4-FFF2-40B4-BE49-F238E27FC236}">
                <a16:creationId xmlns:a16="http://schemas.microsoft.com/office/drawing/2014/main" id="{33B3ECC2-5FCD-4148-B345-BBFC3CE88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25716" y="3427094"/>
            <a:ext cx="3628084" cy="2833942"/>
          </a:xfrm>
          <a:prstGeom prst="rect">
            <a:avLst/>
          </a:prstGeom>
          <a:noFill/>
          <a:effectLst>
            <a:outerShdw blurRad="406400" dist="317500" dir="5400000" sx="89000" sy="8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chematic: top to bottom: Transparent screens, black absorber plate, fluid tubes, thermal insulation. See caption">
            <a:extLst>
              <a:ext uri="{FF2B5EF4-FFF2-40B4-BE49-F238E27FC236}">
                <a16:creationId xmlns:a16="http://schemas.microsoft.com/office/drawing/2014/main" id="{5A8B9A91-1B79-433B-9601-7938CB372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3252" y="435513"/>
            <a:ext cx="3628084" cy="2833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</p:spPr>
      </p:pic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A34CBFA-793A-4CA4-9E42-DD22C9A38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3584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18FD74D4-C0F3-4E5B-9628-885593F0B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C29DCC-406C-4DFC-8C16-92C90AAAC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190" y="257175"/>
            <a:ext cx="9727311" cy="1214886"/>
          </a:xfrm>
        </p:spPr>
        <p:txBody>
          <a:bodyPr>
            <a:normAutofit/>
          </a:bodyPr>
          <a:lstStyle/>
          <a:p>
            <a:r>
              <a:rPr lang="en-GB" sz="3600" dirty="0"/>
              <a:t>Objectives</a:t>
            </a:r>
            <a:r>
              <a:rPr lang="pt-PT" sz="3600" dirty="0"/>
              <a:t>: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4909CA5-C1C9-48C7-8689-4B44A82CC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4E841-1E13-422A-8F89-31A0FCF7A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2190" y="2276476"/>
            <a:ext cx="5293114" cy="2153216"/>
          </a:xfrm>
        </p:spPr>
        <p:txBody>
          <a:bodyPr>
            <a:noAutofit/>
          </a:bodyPr>
          <a:lstStyle/>
          <a:p>
            <a:pPr algn="just"/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optimal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kWh(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)/</a:t>
            </a:r>
            <a:r>
              <a:rPr lang="en-GB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800" baseline="300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€/kWh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45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litres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60ºC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Irradiation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received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Island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50000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habitants</a:t>
            </a:r>
            <a:r>
              <a:rPr lang="pt-P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Industry that would help the island. We chose to go with Hotels and Hostels.</a:t>
            </a:r>
          </a:p>
          <a:p>
            <a:pPr marL="0" indent="0" algn="just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A34CBFA-793A-4CA4-9E42-DD22C9A38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7</a:t>
            </a:fld>
            <a:endParaRPr lang="pt-PT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623BE78C-5629-479E-A059-146EAE1407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075049"/>
              </p:ext>
            </p:extLst>
          </p:nvPr>
        </p:nvGraphicFramePr>
        <p:xfrm>
          <a:off x="7671590" y="1988850"/>
          <a:ext cx="3479800" cy="962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1257">
                  <a:extLst>
                    <a:ext uri="{9D8B030D-6E8A-4147-A177-3AD203B41FA5}">
                      <a16:colId xmlns:a16="http://schemas.microsoft.com/office/drawing/2014/main" val="3833618380"/>
                    </a:ext>
                  </a:extLst>
                </a:gridCol>
                <a:gridCol w="979288">
                  <a:extLst>
                    <a:ext uri="{9D8B030D-6E8A-4147-A177-3AD203B41FA5}">
                      <a16:colId xmlns:a16="http://schemas.microsoft.com/office/drawing/2014/main" val="1997927728"/>
                    </a:ext>
                  </a:extLst>
                </a:gridCol>
                <a:gridCol w="773289">
                  <a:extLst>
                    <a:ext uri="{9D8B030D-6E8A-4147-A177-3AD203B41FA5}">
                      <a16:colId xmlns:a16="http://schemas.microsoft.com/office/drawing/2014/main" val="3607318690"/>
                    </a:ext>
                  </a:extLst>
                </a:gridCol>
                <a:gridCol w="785966">
                  <a:extLst>
                    <a:ext uri="{9D8B030D-6E8A-4147-A177-3AD203B41FA5}">
                      <a16:colId xmlns:a16="http://schemas.microsoft.com/office/drawing/2014/main" val="784670029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noProof="0" dirty="0">
                          <a:effectLst/>
                        </a:rPr>
                        <a:t>Season</a:t>
                      </a:r>
                      <a:endParaRPr lang="en-GB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noProof="0" dirty="0">
                          <a:effectLst/>
                        </a:rPr>
                        <a:t>Water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Temp</a:t>
                      </a:r>
                      <a:r>
                        <a:rPr lang="pt-PT" sz="1100" u="none" strike="noStrike" dirty="0">
                          <a:effectLst/>
                        </a:rPr>
                        <a:t> [°C]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Q [</a:t>
                      </a:r>
                      <a:r>
                        <a:rPr lang="en-NZ" sz="1100" u="none" strike="noStrike" noProof="0" dirty="0" err="1">
                          <a:effectLst/>
                        </a:rPr>
                        <a:t>Wh</a:t>
                      </a:r>
                      <a:r>
                        <a:rPr lang="pt-PT" sz="1100" u="none" strike="noStrike" dirty="0">
                          <a:effectLst/>
                        </a:rPr>
                        <a:t>/P*d]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Q [Wh/H*d]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749834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Spring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15,00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2352,94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5882,34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690160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Summer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20,00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2091,50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5228,75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566932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Fall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15,00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2352,94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5882,34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675121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Winter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10,00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2614,38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6535,94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51770850"/>
                  </a:ext>
                </a:extLst>
              </a:tr>
            </a:tbl>
          </a:graphicData>
        </a:graphic>
      </p:graphicFrame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414487C5-2F59-4375-8798-F444F9504C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39454"/>
              </p:ext>
            </p:extLst>
          </p:nvPr>
        </p:nvGraphicFramePr>
        <p:xfrm>
          <a:off x="8534400" y="1017018"/>
          <a:ext cx="19177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863">
                  <a:extLst>
                    <a:ext uri="{9D8B030D-6E8A-4147-A177-3AD203B41FA5}">
                      <a16:colId xmlns:a16="http://schemas.microsoft.com/office/drawing/2014/main" val="1065170763"/>
                    </a:ext>
                  </a:extLst>
                </a:gridCol>
                <a:gridCol w="977837">
                  <a:extLst>
                    <a:ext uri="{9D8B030D-6E8A-4147-A177-3AD203B41FA5}">
                      <a16:colId xmlns:a16="http://schemas.microsoft.com/office/drawing/2014/main" val="239951127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Inhabitants [P]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50000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634715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noProof="0" dirty="0">
                          <a:effectLst/>
                        </a:rPr>
                        <a:t>Houses</a:t>
                      </a:r>
                      <a:r>
                        <a:rPr lang="pt-PT" sz="1100" u="none" strike="noStrike" dirty="0">
                          <a:effectLst/>
                        </a:rPr>
                        <a:t> [H]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20000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80108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[P/H]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2,50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4582455"/>
                  </a:ext>
                </a:extLst>
              </a:tr>
            </a:tbl>
          </a:graphicData>
        </a:graphic>
      </p:graphicFrame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9370A365-617D-47E7-960E-E8E225A2F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184217"/>
              </p:ext>
            </p:extLst>
          </p:nvPr>
        </p:nvGraphicFramePr>
        <p:xfrm>
          <a:off x="7569990" y="3499783"/>
          <a:ext cx="3683000" cy="381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2351">
                  <a:extLst>
                    <a:ext uri="{9D8B030D-6E8A-4147-A177-3AD203B41FA5}">
                      <a16:colId xmlns:a16="http://schemas.microsoft.com/office/drawing/2014/main" val="2560858123"/>
                    </a:ext>
                  </a:extLst>
                </a:gridCol>
                <a:gridCol w="1636889">
                  <a:extLst>
                    <a:ext uri="{9D8B030D-6E8A-4147-A177-3AD203B41FA5}">
                      <a16:colId xmlns:a16="http://schemas.microsoft.com/office/drawing/2014/main" val="1495120160"/>
                    </a:ext>
                  </a:extLst>
                </a:gridCol>
                <a:gridCol w="713760">
                  <a:extLst>
                    <a:ext uri="{9D8B030D-6E8A-4147-A177-3AD203B41FA5}">
                      <a16:colId xmlns:a16="http://schemas.microsoft.com/office/drawing/2014/main" val="252345681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Solar share of system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 err="1">
                          <a:effectLst/>
                        </a:rPr>
                        <a:t>Average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pt-PT" sz="1100" u="none" strike="noStrike" dirty="0" err="1">
                          <a:effectLst/>
                        </a:rPr>
                        <a:t>system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pt-PT" sz="1100" u="none" strike="noStrike" dirty="0" err="1">
                          <a:effectLst/>
                        </a:rPr>
                        <a:t>efficiency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Roof Area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42442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75,00%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50,00%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70 [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pt-PT" sz="1100" u="none" strike="noStrike" dirty="0">
                          <a:effectLst/>
                        </a:rPr>
                        <a:t>/H]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62238707"/>
                  </a:ext>
                </a:extLst>
              </a:tr>
            </a:tbl>
          </a:graphicData>
        </a:graphic>
      </p:graphicFrame>
      <p:graphicFrame>
        <p:nvGraphicFramePr>
          <p:cNvPr id="16" name="Tabela 15">
            <a:extLst>
              <a:ext uri="{FF2B5EF4-FFF2-40B4-BE49-F238E27FC236}">
                <a16:creationId xmlns:a16="http://schemas.microsoft.com/office/drawing/2014/main" id="{DFFEE94D-1E1B-4AA5-8B08-8307EEBEE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456842"/>
              </p:ext>
            </p:extLst>
          </p:nvPr>
        </p:nvGraphicFramePr>
        <p:xfrm>
          <a:off x="7924495" y="4429691"/>
          <a:ext cx="2844800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811252461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val="75278378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 err="1">
                          <a:effectLst/>
                        </a:rPr>
                        <a:t>Investment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pt-PT" sz="1100" u="none" strike="noStrike" dirty="0" err="1">
                          <a:effectLst/>
                        </a:rPr>
                        <a:t>Costs</a:t>
                      </a:r>
                      <a:r>
                        <a:rPr lang="pt-PT" sz="1100" u="none" strike="noStrike" dirty="0">
                          <a:effectLst/>
                        </a:rPr>
                        <a:t>[€/</a:t>
                      </a: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11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pt-PT" sz="1100" u="none" strike="noStrike" dirty="0">
                          <a:effectLst/>
                        </a:rPr>
                        <a:t>]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761118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noProof="0" dirty="0">
                          <a:effectLst/>
                        </a:rPr>
                        <a:t>Collector</a:t>
                      </a:r>
                      <a:endParaRPr lang="en-GB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285,00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7504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Storage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318,75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064477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Mounting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285,00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000678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Additional Equipment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150,00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92878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Operational Costs [€/y]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6978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Maintenance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25,00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03490124"/>
                  </a:ext>
                </a:extLst>
              </a:tr>
            </a:tbl>
          </a:graphicData>
        </a:graphic>
      </p:graphicFrame>
      <p:sp>
        <p:nvSpPr>
          <p:cNvPr id="17" name="CaixaDeTexto 16">
            <a:extLst>
              <a:ext uri="{FF2B5EF4-FFF2-40B4-BE49-F238E27FC236}">
                <a16:creationId xmlns:a16="http://schemas.microsoft.com/office/drawing/2014/main" id="{B5C36F0E-55E4-4C98-89CA-C8CEE4FAF402}"/>
              </a:ext>
            </a:extLst>
          </p:cNvPr>
          <p:cNvSpPr txBox="1"/>
          <p:nvPr/>
        </p:nvSpPr>
        <p:spPr>
          <a:xfrm>
            <a:off x="1422705" y="5024527"/>
            <a:ext cx="51876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400" dirty="0"/>
              <a:t>The </a:t>
            </a:r>
            <a:r>
              <a:rPr lang="pt-PT" sz="1400" dirty="0" err="1"/>
              <a:t>costs</a:t>
            </a:r>
            <a:r>
              <a:rPr lang="pt-PT" sz="1400" dirty="0"/>
              <a:t> </a:t>
            </a:r>
            <a:r>
              <a:rPr lang="pt-PT" sz="1400" dirty="0" err="1"/>
              <a:t>of</a:t>
            </a:r>
            <a:r>
              <a:rPr lang="pt-PT" sz="1400" dirty="0"/>
              <a:t> the </a:t>
            </a:r>
            <a:r>
              <a:rPr lang="pt-PT" sz="1400" dirty="0" err="1"/>
              <a:t>equipment</a:t>
            </a:r>
            <a:r>
              <a:rPr lang="pt-PT" sz="1400" dirty="0"/>
              <a:t> </a:t>
            </a:r>
            <a:r>
              <a:rPr lang="pt-PT" sz="1400" dirty="0" err="1"/>
              <a:t>and</a:t>
            </a:r>
            <a:r>
              <a:rPr lang="pt-PT" sz="1400" dirty="0"/>
              <a:t> </a:t>
            </a:r>
            <a:r>
              <a:rPr lang="pt-PT" sz="1400" dirty="0" err="1"/>
              <a:t>instalation</a:t>
            </a:r>
            <a:r>
              <a:rPr lang="pt-PT" sz="1400" dirty="0"/>
              <a:t> are </a:t>
            </a:r>
            <a:r>
              <a:rPr lang="pt-PT" sz="1400" dirty="0" err="1"/>
              <a:t>based</a:t>
            </a:r>
            <a:r>
              <a:rPr lang="pt-PT" sz="1400" dirty="0"/>
              <a:t> </a:t>
            </a:r>
            <a:r>
              <a:rPr lang="pt-PT" sz="1400" dirty="0" err="1"/>
              <a:t>on</a:t>
            </a:r>
            <a:r>
              <a:rPr lang="pt-PT" sz="1400" dirty="0"/>
              <a:t> </a:t>
            </a:r>
            <a:r>
              <a:rPr lang="pt-PT" sz="1400" dirty="0" err="1"/>
              <a:t>information</a:t>
            </a:r>
            <a:r>
              <a:rPr lang="pt-PT" sz="1400" dirty="0"/>
              <a:t> </a:t>
            </a:r>
            <a:r>
              <a:rPr lang="pt-PT" sz="1400" dirty="0" err="1"/>
              <a:t>from</a:t>
            </a:r>
            <a:r>
              <a:rPr lang="pt-PT" sz="1400" dirty="0"/>
              <a:t> the </a:t>
            </a:r>
            <a:r>
              <a:rPr lang="pt-PT" sz="1400" dirty="0" err="1"/>
              <a:t>book</a:t>
            </a:r>
            <a:r>
              <a:rPr lang="pt-PT" sz="1400" dirty="0"/>
              <a:t>: </a:t>
            </a:r>
            <a:r>
              <a:rPr lang="en-US" sz="1400" dirty="0" err="1"/>
              <a:t>Quaschning</a:t>
            </a:r>
            <a:r>
              <a:rPr lang="en-US" sz="1400" dirty="0"/>
              <a:t>, V. (2015). Regenerative </a:t>
            </a:r>
            <a:r>
              <a:rPr lang="en-US" sz="1400" dirty="0" err="1"/>
              <a:t>Energiesysteme</a:t>
            </a:r>
            <a:r>
              <a:rPr lang="en-US" sz="1400" dirty="0"/>
              <a:t> (9th Edition). Munich, Germany: Carl </a:t>
            </a:r>
            <a:r>
              <a:rPr lang="en-US" sz="1400" dirty="0" err="1"/>
              <a:t>Hanser</a:t>
            </a:r>
            <a:r>
              <a:rPr lang="en-US" sz="1400" dirty="0"/>
              <a:t> Publishing Company.</a:t>
            </a:r>
            <a:r>
              <a:rPr lang="pt-PT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5742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18FD74D4-C0F3-4E5B-9628-885593F0B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C29DCC-406C-4DFC-8C16-92C90AAAC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49" y="211370"/>
            <a:ext cx="1768185" cy="1360340"/>
          </a:xfrm>
        </p:spPr>
        <p:txBody>
          <a:bodyPr>
            <a:normAutofit/>
          </a:bodyPr>
          <a:lstStyle/>
          <a:p>
            <a:r>
              <a:rPr lang="en-GB" sz="3600" dirty="0"/>
              <a:t>Houses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4909CA5-C1C9-48C7-8689-4B44A82CC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A34CBFA-793A-4CA4-9E42-DD22C9A38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8</a:t>
            </a:fld>
            <a:endParaRPr lang="pt-PT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F71710B-37C6-4497-9C20-77B7BC797E17}"/>
              </a:ext>
            </a:extLst>
          </p:cNvPr>
          <p:cNvSpPr txBox="1"/>
          <p:nvPr/>
        </p:nvSpPr>
        <p:spPr>
          <a:xfrm>
            <a:off x="996659" y="1571710"/>
            <a:ext cx="38471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System and Demand follow different types of curves. When the demand decreases, the system output increase.</a:t>
            </a:r>
          </a:p>
          <a:p>
            <a:pPr algn="just"/>
            <a:endParaRPr lang="en-GB" dirty="0"/>
          </a:p>
          <a:p>
            <a:r>
              <a:rPr lang="en-GB" dirty="0"/>
              <a:t>These are values for 2m</a:t>
            </a:r>
            <a:r>
              <a:rPr lang="en-GB" baseline="30000" dirty="0"/>
              <a:t>2</a:t>
            </a:r>
            <a:r>
              <a:rPr lang="en-GB" dirty="0"/>
              <a:t>.</a:t>
            </a:r>
            <a:endParaRPr lang="pt-PT" dirty="0"/>
          </a:p>
          <a:p>
            <a:pPr algn="just"/>
            <a:endParaRPr lang="en-GB" dirty="0"/>
          </a:p>
        </p:txBody>
      </p:sp>
      <p:graphicFrame>
        <p:nvGraphicFramePr>
          <p:cNvPr id="14" name="Diagramm 3">
            <a:extLst>
              <a:ext uri="{FF2B5EF4-FFF2-40B4-BE49-F238E27FC236}">
                <a16:creationId xmlns:a16="http://schemas.microsoft.com/office/drawing/2014/main" id="{02E1C879-C728-4F1F-A6E7-F5ADECDDD5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2190505"/>
              </p:ext>
            </p:extLst>
          </p:nvPr>
        </p:nvGraphicFramePr>
        <p:xfrm>
          <a:off x="5557842" y="1181576"/>
          <a:ext cx="5919787" cy="4491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E6196498-D192-40C3-A627-B6EBEC91D3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525700"/>
              </p:ext>
            </p:extLst>
          </p:nvPr>
        </p:nvGraphicFramePr>
        <p:xfrm>
          <a:off x="2072984" y="3427095"/>
          <a:ext cx="1298866" cy="2676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3041">
                  <a:extLst>
                    <a:ext uri="{9D8B030D-6E8A-4147-A177-3AD203B41FA5}">
                      <a16:colId xmlns:a16="http://schemas.microsoft.com/office/drawing/2014/main" val="3481087655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64026079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Solar Share</a:t>
                      </a:r>
                      <a:endParaRPr lang="pt-P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78778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Jan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35,79%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432087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Feb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35,32%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087102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Mar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58,27%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696232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Apr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88,20%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363783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Mai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88,65%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007949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Jun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141,57%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27935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Jul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149,99%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163617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Aug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124,36%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805901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Sep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89,20%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481750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Oct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62,13%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835488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Nov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38,41%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7932204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Dez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24,84%</a:t>
                      </a:r>
                      <a:endParaRPr lang="pt-P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921768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Total</a:t>
                      </a:r>
                      <a:endParaRPr lang="pt-P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75,85%</a:t>
                      </a:r>
                      <a:endParaRPr lang="pt-P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74948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1014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18FD74D4-C0F3-4E5B-9628-885593F0B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C29DCC-406C-4DFC-8C16-92C90AAAC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190" y="111721"/>
            <a:ext cx="9727311" cy="1360340"/>
          </a:xfrm>
        </p:spPr>
        <p:txBody>
          <a:bodyPr>
            <a:normAutofit/>
          </a:bodyPr>
          <a:lstStyle/>
          <a:p>
            <a:r>
              <a:rPr lang="en-GB" sz="3600" dirty="0"/>
              <a:t>Industry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4909CA5-C1C9-48C7-8689-4B44A82CC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A34CBFA-793A-4CA4-9E42-DD22C9A38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DFA9-FCFB-405E-BB47-1023EE82CF59}" type="slidenum">
              <a:rPr lang="pt-PT" smtClean="0"/>
              <a:t>9</a:t>
            </a:fld>
            <a:endParaRPr lang="pt-PT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A85239F-FA91-4E22-BCE7-6B2C81109404}"/>
              </a:ext>
            </a:extLst>
          </p:cNvPr>
          <p:cNvSpPr txBox="1"/>
          <p:nvPr/>
        </p:nvSpPr>
        <p:spPr>
          <a:xfrm>
            <a:off x="1629082" y="1467747"/>
            <a:ext cx="385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We though it would be interesting to implement 3 hotels and one hostel in the island as a mean to create income.</a:t>
            </a:r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EBDC0218-4870-43E7-B4C2-79BCFCABB8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187110"/>
              </p:ext>
            </p:extLst>
          </p:nvPr>
        </p:nvGraphicFramePr>
        <p:xfrm>
          <a:off x="6819900" y="1467747"/>
          <a:ext cx="4038601" cy="30851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52192">
                  <a:extLst>
                    <a:ext uri="{9D8B030D-6E8A-4147-A177-3AD203B41FA5}">
                      <a16:colId xmlns:a16="http://schemas.microsoft.com/office/drawing/2014/main" val="118515121"/>
                    </a:ext>
                  </a:extLst>
                </a:gridCol>
                <a:gridCol w="657234">
                  <a:extLst>
                    <a:ext uri="{9D8B030D-6E8A-4147-A177-3AD203B41FA5}">
                      <a16:colId xmlns:a16="http://schemas.microsoft.com/office/drawing/2014/main" val="420018491"/>
                    </a:ext>
                  </a:extLst>
                </a:gridCol>
                <a:gridCol w="583224">
                  <a:extLst>
                    <a:ext uri="{9D8B030D-6E8A-4147-A177-3AD203B41FA5}">
                      <a16:colId xmlns:a16="http://schemas.microsoft.com/office/drawing/2014/main" val="2489769458"/>
                    </a:ext>
                  </a:extLst>
                </a:gridCol>
                <a:gridCol w="845951">
                  <a:extLst>
                    <a:ext uri="{9D8B030D-6E8A-4147-A177-3AD203B41FA5}">
                      <a16:colId xmlns:a16="http://schemas.microsoft.com/office/drawing/2014/main" val="522713937"/>
                    </a:ext>
                  </a:extLst>
                </a:gridCol>
              </a:tblGrid>
              <a:tr h="25603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Hotels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 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Total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Capacity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7833695"/>
                  </a:ext>
                </a:extLst>
              </a:tr>
              <a:tr h="512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 Average nº of rooms per Hotel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          30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        90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 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3484649"/>
                  </a:ext>
                </a:extLst>
              </a:tr>
              <a:tr h="25603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 2 </a:t>
                      </a:r>
                      <a:r>
                        <a:rPr lang="en-GB" sz="1100" u="none" strike="noStrike" noProof="0" dirty="0">
                          <a:effectLst/>
                        </a:rPr>
                        <a:t>bed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with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noProof="0" dirty="0">
                          <a:effectLst/>
                        </a:rPr>
                        <a:t>shower</a:t>
                      </a:r>
                      <a:r>
                        <a:rPr lang="pt-PT" sz="1100" u="none" strike="noStrike" dirty="0">
                          <a:effectLst/>
                        </a:rPr>
                        <a:t>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             5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        15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              30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67483012"/>
                  </a:ext>
                </a:extLst>
              </a:tr>
              <a:tr h="25603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2 bed with bathtub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          15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        45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              90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40183504"/>
                  </a:ext>
                </a:extLst>
              </a:tr>
              <a:tr h="25603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4 bed with shower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             7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        21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              84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97214088"/>
                  </a:ext>
                </a:extLst>
              </a:tr>
              <a:tr h="25603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4 bed with bathtub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             3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          9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              36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15542413"/>
                  </a:ext>
                </a:extLst>
              </a:tr>
              <a:tr h="25603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Hostel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 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 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 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37500714"/>
                  </a:ext>
                </a:extLst>
              </a:tr>
              <a:tr h="25603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Number of rooms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          10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        10 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 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08299329"/>
                  </a:ext>
                </a:extLst>
              </a:tr>
              <a:tr h="25603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Average number of beds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             6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 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 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04370240"/>
                  </a:ext>
                </a:extLst>
              </a:tr>
              <a:tr h="268835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Bathrooms with shower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             5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 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               60 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76769594"/>
                  </a:ext>
                </a:extLst>
              </a:tr>
              <a:tr h="256033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>
                          <a:effectLst/>
                        </a:rPr>
                        <a:t> 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>
                          <a:effectLst/>
                        </a:rPr>
                        <a:t> </a:t>
                      </a:r>
                      <a:endParaRPr lang="pt-P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100" u="none" strike="noStrike" dirty="0">
                          <a:effectLst/>
                        </a:rPr>
                        <a:t> </a:t>
                      </a:r>
                      <a:endParaRPr lang="pt-P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100" u="none" strike="noStrike" dirty="0">
                          <a:effectLst/>
                        </a:rPr>
                        <a:t>             300 </a:t>
                      </a:r>
                      <a:endParaRPr lang="pt-P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45279738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87F46D6D-A6B5-487E-AA00-0D1CB18B3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70" y="2618097"/>
            <a:ext cx="5588335" cy="334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31BBCD2F-D0C7-4ED0-8E09-5B2FEA41D750}"/>
              </a:ext>
            </a:extLst>
          </p:cNvPr>
          <p:cNvSpPr txBox="1"/>
          <p:nvPr/>
        </p:nvSpPr>
        <p:spPr>
          <a:xfrm>
            <a:off x="976970" y="5998161"/>
            <a:ext cx="5588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Solar Valley, </a:t>
            </a:r>
            <a:r>
              <a:rPr lang="en-US" sz="1400" dirty="0" err="1"/>
              <a:t>Dezhou</a:t>
            </a:r>
            <a:r>
              <a:rPr lang="en-US" sz="1400" dirty="0"/>
              <a:t>, Shandong Province, China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180311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990</Words>
  <Application>Microsoft Office PowerPoint</Application>
  <PresentationFormat>Ecrã Panorâmico</PresentationFormat>
  <Paragraphs>284</Paragraphs>
  <Slides>12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Energy Systems</vt:lpstr>
      <vt:lpstr>Solar Thermal Energy</vt:lpstr>
      <vt:lpstr>System composition</vt:lpstr>
      <vt:lpstr>Types of Systems</vt:lpstr>
      <vt:lpstr>Types of Systems</vt:lpstr>
      <vt:lpstr>Collectors</vt:lpstr>
      <vt:lpstr>Objectives:</vt:lpstr>
      <vt:lpstr>Houses</vt:lpstr>
      <vt:lpstr>Industry</vt:lpstr>
      <vt:lpstr>Industry</vt:lpstr>
      <vt:lpstr>Proposed System and Costs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Systems</dc:title>
  <dc:creator>João Miguel</dc:creator>
  <cp:lastModifiedBy>Rui Caldeira</cp:lastModifiedBy>
  <cp:revision>32</cp:revision>
  <dcterms:created xsi:type="dcterms:W3CDTF">2020-03-24T15:32:27Z</dcterms:created>
  <dcterms:modified xsi:type="dcterms:W3CDTF">2020-03-25T17:04:54Z</dcterms:modified>
</cp:coreProperties>
</file>